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Default Extension="sldx" ContentType="application/vnd.openxmlformats-officedocument.presentationml.slide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Default Extension="vml" ContentType="application/vnd.openxmlformats-officedocument.vmlDrawing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3"/>
  </p:notesMasterIdLst>
  <p:sldIdLst>
    <p:sldId id="256" r:id="rId2"/>
    <p:sldId id="257" r:id="rId3"/>
    <p:sldId id="259" r:id="rId4"/>
    <p:sldId id="260" r:id="rId5"/>
    <p:sldId id="261" r:id="rId6"/>
    <p:sldId id="263" r:id="rId7"/>
    <p:sldId id="262" r:id="rId8"/>
    <p:sldId id="264" r:id="rId9"/>
    <p:sldId id="265" r:id="rId10"/>
    <p:sldId id="266" r:id="rId11"/>
    <p:sldId id="267" r:id="rId12"/>
    <p:sldId id="269" r:id="rId13"/>
    <p:sldId id="268" r:id="rId14"/>
    <p:sldId id="271" r:id="rId15"/>
    <p:sldId id="272" r:id="rId16"/>
    <p:sldId id="273" r:id="rId17"/>
    <p:sldId id="275" r:id="rId18"/>
    <p:sldId id="276" r:id="rId19"/>
    <p:sldId id="277" r:id="rId20"/>
    <p:sldId id="278" r:id="rId21"/>
    <p:sldId id="279" r:id="rId22"/>
    <p:sldId id="285" r:id="rId23"/>
    <p:sldId id="280" r:id="rId24"/>
    <p:sldId id="281" r:id="rId25"/>
    <p:sldId id="282" r:id="rId26"/>
    <p:sldId id="286" r:id="rId27"/>
    <p:sldId id="287" r:id="rId28"/>
    <p:sldId id="289" r:id="rId29"/>
    <p:sldId id="290" r:id="rId30"/>
    <p:sldId id="291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4" r:id="rId51"/>
    <p:sldId id="315" r:id="rId5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E7C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50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8EF6F-BDDE-4AD4-B15E-EE03BC5D1DE1}" type="datetimeFigureOut">
              <a:rPr lang="ru-RU" smtClean="0"/>
              <a:pPr/>
              <a:t>07.10.2017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91E847-4BB2-49A1-9342-B6E8EFAE24A3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1E847-4BB2-49A1-9342-B6E8EFAE24A3}" type="slidenum">
              <a:rPr lang="ru-RU" smtClean="0"/>
              <a:pPr/>
              <a:t>9</a:t>
            </a:fld>
            <a:endParaRPr lang="ru-RU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3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A07D490-A11A-4DA2-8634-25BFA9911DB0}" type="slidenum">
              <a:rPr lang="be-BY" smtClean="0"/>
              <a:pPr>
                <a:defRPr/>
              </a:pPr>
              <a:t>41</a:t>
            </a:fld>
            <a:endParaRPr lang="be-BY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5475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95F194A-9F4F-4421-998E-7E711AD848B1}" type="slidenum">
              <a:rPr lang="be-BY" smtClean="0"/>
              <a:pPr>
                <a:defRPr/>
              </a:pPr>
              <a:t>43</a:t>
            </a:fld>
            <a:endParaRPr lang="be-BY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1E12FF-CB8D-420A-89AF-272C1A9FB32B}" type="slidenum">
              <a:rPr lang="be-BY" smtClean="0"/>
              <a:pPr>
                <a:defRPr/>
              </a:pPr>
              <a:t>11</a:t>
            </a:fld>
            <a:endParaRPr lang="be-BY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C97B3FA-7ED3-44CF-B195-F80E9B1776A3}" type="slidenum">
              <a:rPr lang="be-BY" smtClean="0"/>
              <a:pPr>
                <a:defRPr/>
              </a:pPr>
              <a:t>14</a:t>
            </a:fld>
            <a:endParaRPr lang="be-BY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C6700C-B06D-4F90-98A0-DA6492049683}" type="slidenum">
              <a:rPr lang="be-BY" smtClean="0"/>
              <a:pPr>
                <a:defRPr/>
              </a:pPr>
              <a:t>17</a:t>
            </a:fld>
            <a:endParaRPr lang="be-BY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14AC77-7146-4BE5-B19B-027C15F845FD}" type="slidenum">
              <a:rPr lang="be-BY" smtClean="0"/>
              <a:pPr>
                <a:defRPr/>
              </a:pPr>
              <a:t>18</a:t>
            </a:fld>
            <a:endParaRPr lang="be-BY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9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5B601B-85C3-4314-A4D7-C3FF3ACD8B3D}" type="slidenum">
              <a:rPr lang="be-BY" smtClean="0"/>
              <a:pPr>
                <a:defRPr/>
              </a:pPr>
              <a:t>22</a:t>
            </a:fld>
            <a:endParaRPr lang="be-BY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5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62DC82-7B8A-41E4-84C2-994335B0793E}" type="slidenum">
              <a:rPr lang="be-BY" smtClean="0"/>
              <a:pPr>
                <a:defRPr/>
              </a:pPr>
              <a:t>26</a:t>
            </a:fld>
            <a:endParaRPr lang="be-BY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D21A3F-9E62-4F27-8B7C-E19AADB581A4}" type="slidenum">
              <a:rPr lang="be-BY" smtClean="0"/>
              <a:pPr>
                <a:defRPr/>
              </a:pPr>
              <a:t>29</a:t>
            </a:fld>
            <a:endParaRPr lang="be-BY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CFEA47-6723-47FE-94A3-C2272B8F3845}" type="slidenum">
              <a:rPr lang="be-BY" smtClean="0"/>
              <a:pPr>
                <a:defRPr/>
              </a:pPr>
              <a:t>31</a:t>
            </a:fld>
            <a:endParaRPr lang="be-BY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Скругленный прямоугольник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0" name="Подзаголовок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19" name="Дата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747BB96-94CB-4D5A-BA6A-A8B13D73A1CF}" type="datetimeFigureOut">
              <a:rPr lang="ru-RU" smtClean="0"/>
              <a:pPr/>
              <a:t>07.10.2017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477BF6E-D202-4F71-83C0-AC5201071EDE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747BB96-94CB-4D5A-BA6A-A8B13D73A1CF}" type="datetimeFigureOut">
              <a:rPr lang="ru-RU" smtClean="0"/>
              <a:pPr/>
              <a:t>07.10.2017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477BF6E-D202-4F71-83C0-AC5201071EDE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747BB96-94CB-4D5A-BA6A-A8B13D73A1CF}" type="datetimeFigureOut">
              <a:rPr lang="ru-RU" smtClean="0"/>
              <a:pPr/>
              <a:t>07.10.2017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477BF6E-D202-4F71-83C0-AC5201071EDE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747BB96-94CB-4D5A-BA6A-A8B13D73A1CF}" type="datetimeFigureOut">
              <a:rPr lang="ru-RU" smtClean="0"/>
              <a:pPr/>
              <a:t>07.10.2017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477BF6E-D202-4F71-83C0-AC5201071EDE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Скругленный прямоугольник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747BB96-94CB-4D5A-BA6A-A8B13D73A1CF}" type="datetimeFigureOut">
              <a:rPr lang="ru-RU" smtClean="0"/>
              <a:pPr/>
              <a:t>07.10.2017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477BF6E-D202-4F71-83C0-AC5201071EDE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747BB96-94CB-4D5A-BA6A-A8B13D73A1CF}" type="datetimeFigureOut">
              <a:rPr lang="ru-RU" smtClean="0"/>
              <a:pPr/>
              <a:t>07.10.2017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477BF6E-D202-4F71-83C0-AC5201071EDE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747BB96-94CB-4D5A-BA6A-A8B13D73A1CF}" type="datetimeFigureOut">
              <a:rPr lang="ru-RU" smtClean="0"/>
              <a:pPr/>
              <a:t>07.10.2017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477BF6E-D202-4F71-83C0-AC5201071EDE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747BB96-94CB-4D5A-BA6A-A8B13D73A1CF}" type="datetimeFigureOut">
              <a:rPr lang="ru-RU" smtClean="0"/>
              <a:pPr/>
              <a:t>07.10.2017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477BF6E-D202-4F71-83C0-AC5201071EDE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747BB96-94CB-4D5A-BA6A-A8B13D73A1CF}" type="datetimeFigureOut">
              <a:rPr lang="ru-RU" smtClean="0"/>
              <a:pPr/>
              <a:t>07.10.2017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477BF6E-D202-4F71-83C0-AC5201071EDE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747BB96-94CB-4D5A-BA6A-A8B13D73A1CF}" type="datetimeFigureOut">
              <a:rPr lang="ru-RU" smtClean="0"/>
              <a:pPr/>
              <a:t>07.10.2017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477BF6E-D202-4F71-83C0-AC5201071EDE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Скругленный прямоугольник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1" name="Прямоугольник с одним скругленным углом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747BB96-94CB-4D5A-BA6A-A8B13D73A1CF}" type="datetimeFigureOut">
              <a:rPr lang="ru-RU" smtClean="0"/>
              <a:pPr/>
              <a:t>07.10.2017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477BF6E-D202-4F71-83C0-AC5201071ED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ru-RU" dirty="0" smtClean="0"/>
              <a:t>Вставка рисунка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25" name="Дата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8747BB96-94CB-4D5A-BA6A-A8B13D73A1CF}" type="datetimeFigureOut">
              <a:rPr lang="ru-RU" smtClean="0"/>
              <a:pPr/>
              <a:t>07.10.2017</a:t>
            </a:fld>
            <a:endParaRPr lang="ru-RU" dirty="0"/>
          </a:p>
        </p:txBody>
      </p:sp>
      <p:sp>
        <p:nvSpPr>
          <p:cNvPr id="18" name="Нижний колонтитул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D477BF6E-D202-4F71-83C0-AC5201071EDE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_Microsoft_Office_PowerPoint1.sld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_Microsoft_Office_PowerPoint2.sld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_Microsoft_Office_PowerPoint3.sld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14348" y="1285860"/>
            <a:ext cx="7772400" cy="1828800"/>
          </a:xfrm>
        </p:spPr>
        <p:txBody>
          <a:bodyPr>
            <a:normAutofit fontScale="90000"/>
          </a:bodyPr>
          <a:lstStyle/>
          <a:p>
            <a:r>
              <a:rPr lang="ru-RU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«БЕЗОПАСНОСТЬ ЖИЗНЕДЕЯТЕЛЬНОСТИ ЧЕЛОВЕКА (БЖЧ</a:t>
            </a:r>
            <a:endParaRPr lang="ru-RU" dirty="0"/>
          </a:p>
        </p:txBody>
      </p:sp>
      <p:sp>
        <p:nvSpPr>
          <p:cNvPr id="4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28662" y="4143380"/>
            <a:ext cx="7772400" cy="1414466"/>
          </a:xfrm>
        </p:spPr>
        <p:txBody>
          <a:bodyPr>
            <a:normAutofit/>
          </a:bodyPr>
          <a:lstStyle/>
          <a:p>
            <a:pPr marL="36513">
              <a:lnSpc>
                <a:spcPct val="80000"/>
              </a:lnSpc>
              <a:spcBef>
                <a:spcPct val="0"/>
              </a:spcBef>
            </a:pPr>
            <a:r>
              <a:rPr lang="ru-RU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Кирвель Павел Иванович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pPr marL="36513">
              <a:lnSpc>
                <a:spcPct val="80000"/>
              </a:lnSpc>
              <a:spcBef>
                <a:spcPct val="0"/>
              </a:spcBef>
            </a:pP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Кандидат географических наук, </a:t>
            </a:r>
          </a:p>
          <a:p>
            <a:pPr>
              <a:lnSpc>
                <a:spcPct val="80000"/>
              </a:lnSpc>
            </a:pP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</a:rPr>
              <a:t>доцент кафедры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инженерной психологии</a:t>
            </a:r>
          </a:p>
          <a:p>
            <a:pPr>
              <a:lnSpc>
                <a:spcPct val="80000"/>
              </a:lnSpc>
            </a:pP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и эргономики</a:t>
            </a:r>
            <a:r>
              <a:rPr lang="ru-RU" dirty="0" smtClean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</a:rPr>
              <a:t>БГУИР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(ауд. 610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корпуса)</a:t>
            </a:r>
          </a:p>
          <a:p>
            <a:pPr marL="36513">
              <a:lnSpc>
                <a:spcPct val="80000"/>
              </a:lnSpc>
              <a:spcBef>
                <a:spcPct val="0"/>
              </a:spcBef>
            </a:pP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E-mail: pavelkirviel@yandex.by</a:t>
            </a:r>
            <a:endParaRPr lang="ru-RU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571875" y="5857875"/>
            <a:ext cx="50784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 smtClean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smtClean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  <a:endParaRPr lang="ru-RU" b="1" dirty="0">
              <a:solidFill>
                <a:srgbClr val="000000"/>
              </a:solidFill>
              <a:latin typeface="Garamond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85720" y="428604"/>
            <a:ext cx="8501122" cy="477054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sz="2500" b="1" i="1" dirty="0" smtClean="0">
                <a:latin typeface="Times New Roman" pitchFamily="18" charset="0"/>
                <a:cs typeface="Times New Roman" pitchFamily="18" charset="0"/>
              </a:rPr>
              <a:t>Минерально-сырьевые ресурсы или полезные ископаемые</a:t>
            </a:r>
            <a:endParaRPr lang="ru-RU" sz="2500" dirty="0"/>
          </a:p>
        </p:txBody>
      </p:sp>
      <p:pic>
        <p:nvPicPr>
          <p:cNvPr id="3074" name="Picture 2" descr="Любознатель.ру Уникальный источник познаний Page 4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08" y="1214422"/>
            <a:ext cx="4762533" cy="4786346"/>
          </a:xfrm>
          <a:prstGeom prst="rect">
            <a:avLst/>
          </a:prstGeom>
          <a:noFill/>
        </p:spPr>
      </p:pic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  <p:pic>
        <p:nvPicPr>
          <p:cNvPr id="3076" name="Picture 4" descr="Минерально-сырьевые ресурсы - Россия, Russi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1214422"/>
            <a:ext cx="1643074" cy="1643074"/>
          </a:xfrm>
          <a:prstGeom prst="rect">
            <a:avLst/>
          </a:prstGeom>
          <a:noFill/>
        </p:spPr>
      </p:pic>
      <p:pic>
        <p:nvPicPr>
          <p:cNvPr id="3078" name="Picture 6" descr="Природные ресурсы - Картинка 16513/3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58" y="3071810"/>
            <a:ext cx="1714512" cy="1285884"/>
          </a:xfrm>
          <a:prstGeom prst="rect">
            <a:avLst/>
          </a:prstGeom>
          <a:noFill/>
        </p:spPr>
      </p:pic>
      <p:pic>
        <p:nvPicPr>
          <p:cNvPr id="3080" name="Picture 8" descr="Видео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20" y="4857760"/>
            <a:ext cx="1752433" cy="1357322"/>
          </a:xfrm>
          <a:prstGeom prst="rect">
            <a:avLst/>
          </a:prstGeom>
          <a:noFill/>
        </p:spPr>
      </p:pic>
      <p:pic>
        <p:nvPicPr>
          <p:cNvPr id="3082" name="Picture 10" descr="Урок познания в 4 классе нерудне полезные ископаемые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58016" y="1071546"/>
            <a:ext cx="1864213" cy="1500198"/>
          </a:xfrm>
          <a:prstGeom prst="rect">
            <a:avLst/>
          </a:prstGeom>
          <a:noFill/>
        </p:spPr>
      </p:pic>
      <p:pic>
        <p:nvPicPr>
          <p:cNvPr id="3086" name="Picture 14" descr="Руда пахнет - Самые интересные факты, уникальные случаи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flipH="1">
            <a:off x="7072330" y="4643446"/>
            <a:ext cx="1648431" cy="1785950"/>
          </a:xfrm>
          <a:prstGeom prst="rect">
            <a:avLst/>
          </a:prstGeom>
          <a:noFill/>
        </p:spPr>
      </p:pic>
      <p:pic>
        <p:nvPicPr>
          <p:cNvPr id="3088" name="Picture 16" descr="Доклад о полезном ископаемом нефть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966097" y="2643183"/>
            <a:ext cx="1828270" cy="164307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85720" y="357166"/>
            <a:ext cx="8572560" cy="6072230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314" name="Содержимое 2"/>
          <p:cNvSpPr>
            <a:spLocks noGrp="1"/>
          </p:cNvSpPr>
          <p:nvPr>
            <p:ph idx="4294967295"/>
          </p:nvPr>
        </p:nvSpPr>
        <p:spPr>
          <a:xfrm>
            <a:off x="357158" y="642918"/>
            <a:ext cx="8358246" cy="5500726"/>
          </a:xfrm>
        </p:spPr>
        <p:txBody>
          <a:bodyPr>
            <a:normAutofit fontScale="92500" lnSpcReduction="10000"/>
          </a:bodyPr>
          <a:lstStyle/>
          <a:p>
            <a:pPr marL="0" indent="450850" algn="just">
              <a:buNone/>
            </a:pPr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Минерально-сырьевые ресурсы или полезные ископаемые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—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это природные вещества минерального происхождения, сосредоточенные в верхних слоях земной коры, используемые для получения энергии, сырья и материалов.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endParaRPr lang="ru-RU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r>
              <a:rPr lang="ru-RU" b="1" u="sng" dirty="0" smtClean="0">
                <a:latin typeface="Times New Roman" pitchFamily="18" charset="0"/>
                <a:cs typeface="Times New Roman" pitchFamily="18" charset="0"/>
              </a:rPr>
              <a:t>Для минерально-сырьевых ресурсов характерны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buNone/>
            </a:pP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резкая неравномерность размещения;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невозобновляемость конкретных видов ресурсов;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возможность восполнения путем разведки и освоения новых объектов;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большое разнообразие условий эксплуатации;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ограниченность крупных месторождений.</a:t>
            </a:r>
          </a:p>
          <a:p>
            <a:pPr eaLnBrk="1" hangingPunct="1"/>
            <a:endParaRPr lang="ru-RU" dirty="0" smtClean="0"/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720" y="285728"/>
            <a:ext cx="8572560" cy="6215106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28596" y="428604"/>
            <a:ext cx="828680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850" algn="just"/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Залежи горных пород, которые обогащены одним или несколькими минералами -  геологические </a:t>
            </a:r>
            <a:r>
              <a:rPr lang="ru-RU" sz="2200" b="1" dirty="0" smtClean="0">
                <a:latin typeface="Times New Roman" pitchFamily="18" charset="0"/>
                <a:cs typeface="Times New Roman" pitchFamily="18" charset="0"/>
              </a:rPr>
              <a:t>месторождения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just"/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Минеральные скопления с небольшими запасами или бедными рудами </a:t>
            </a:r>
            <a:r>
              <a:rPr lang="ru-RU" sz="2200" b="1" dirty="0" smtClean="0">
                <a:latin typeface="Times New Roman" pitchFamily="18" charset="0"/>
                <a:cs typeface="Times New Roman" pitchFamily="18" charset="0"/>
              </a:rPr>
              <a:t>рудопроявления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indent="450850" algn="just"/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Числовая оценка среднего содержания химических элементов в недрах производится с использованием </a:t>
            </a:r>
            <a:r>
              <a:rPr lang="ru-RU" sz="2200" b="1" i="1" dirty="0" smtClean="0">
                <a:latin typeface="Times New Roman" pitchFamily="18" charset="0"/>
                <a:cs typeface="Times New Roman" pitchFamily="18" charset="0"/>
              </a:rPr>
              <a:t>кларка 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вещества (в процентах, в г/т). </a:t>
            </a:r>
          </a:p>
          <a:p>
            <a:pPr algn="just"/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Элементы, кларки которых меньше 0,01%, называют редкими.</a:t>
            </a:r>
            <a:endParaRPr lang="ru-RU" sz="2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8674" name="Picture 2" descr="Общество - Новости - Новости город Чайковский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00364" y="3214686"/>
            <a:ext cx="3929090" cy="2946818"/>
          </a:xfrm>
          <a:prstGeom prst="rect">
            <a:avLst/>
          </a:prstGeom>
          <a:noFill/>
        </p:spPr>
      </p:pic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Какие бывают полезные ископаемые - Картинка 16307/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357166"/>
            <a:ext cx="8533371" cy="6292871"/>
          </a:xfrm>
          <a:prstGeom prst="rect">
            <a:avLst/>
          </a:prstGeom>
          <a:noFill/>
        </p:spPr>
      </p:pic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720" y="285728"/>
            <a:ext cx="8572560" cy="6215106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571472" y="428604"/>
            <a:ext cx="8229600" cy="368300"/>
          </a:xfrm>
        </p:spPr>
        <p:txBody>
          <a:bodyPr rtlCol="0"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ru-RU" sz="3200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Группы полезных ископаемых</a:t>
            </a:r>
            <a:endParaRPr lang="ru-RU" sz="3200" dirty="0"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4294967295"/>
          </p:nvPr>
        </p:nvSpPr>
        <p:spPr>
          <a:xfrm>
            <a:off x="285720" y="714356"/>
            <a:ext cx="8429684" cy="5786478"/>
          </a:xfrm>
        </p:spPr>
        <p:txBody>
          <a:bodyPr rtlCol="0">
            <a:normAutofit fontScale="92500" lnSpcReduction="20000"/>
          </a:bodyPr>
          <a:lstStyle/>
          <a:p>
            <a:pPr algn="just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топливно-энергетическая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(нефть, природный газ, ископаемый уголь, горючие сланцы, торф, урановые руды)</a:t>
            </a:r>
          </a:p>
          <a:p>
            <a:pPr algn="just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рудная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являющуюся сырьевой основой черной и цветной металлургии (железная и марганцевая руды, бокситы, медные, свинцово-цинковые, никелевые, вольфрамовые, молибденовые, оловянные, руды благородных металлов.</a:t>
            </a:r>
          </a:p>
          <a:p>
            <a:pPr algn="just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горно-химического сырья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(фосфориты, апатиты, поваренная, калийные соли, сера и ее соединения, борные соли, бром и йодсодержащие растворы);</a:t>
            </a:r>
          </a:p>
          <a:p>
            <a:pPr algn="just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природных (минеральных)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строительных материалов и нерудных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полезных ископаемых, к которым примыкают поделочные и драгоценные камни (глины, пески, мрамор,  гранит, яшма, агат, горный хрусталь, гранат, корунд, алмаз и др.);</a:t>
            </a:r>
          </a:p>
          <a:p>
            <a:pPr algn="just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 гидроминеральные</a:t>
            </a:r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(подземные воды). </a:t>
            </a: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Минеральные ресурсы - 11329/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357166"/>
            <a:ext cx="8501122" cy="6161528"/>
          </a:xfrm>
          <a:prstGeom prst="rect">
            <a:avLst/>
          </a:prstGeom>
          <a:noFill/>
        </p:spPr>
      </p:pic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Минеральные ресурсы карты скачать карты быстро, Загрузить дл…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500041"/>
            <a:ext cx="8568246" cy="6029903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>
          <a:xfrm>
            <a:off x="1214414" y="285728"/>
            <a:ext cx="6786610" cy="42862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Территориальное распространение по земному шару</a:t>
            </a:r>
            <a:endParaRPr lang="ru-RU" sz="20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85720" y="214290"/>
            <a:ext cx="8572560" cy="6357982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214282" y="785794"/>
            <a:ext cx="9144000" cy="714375"/>
          </a:xfrm>
        </p:spPr>
        <p:txBody>
          <a:bodyPr rtlCol="0"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ru-RU" sz="2700" dirty="0" smtClean="0">
                <a:solidFill>
                  <a:srgbClr val="00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/>
            </a:r>
            <a:br>
              <a:rPr lang="ru-RU" sz="2700" dirty="0" smtClean="0">
                <a:solidFill>
                  <a:srgbClr val="00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</a:br>
            <a:r>
              <a:rPr lang="ru-RU" sz="2700" dirty="0" smtClean="0">
                <a:solidFill>
                  <a:srgbClr val="00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/>
            </a:r>
            <a:br>
              <a:rPr lang="ru-RU" sz="2700" dirty="0" smtClean="0">
                <a:solidFill>
                  <a:srgbClr val="00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</a:br>
            <a:r>
              <a:rPr lang="ru-RU" sz="2900" b="1" i="1" dirty="0" smtClean="0"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По степени достоверности определения запасов они разделяются на категории</a:t>
            </a:r>
            <a:r>
              <a:rPr lang="ru-RU" sz="2900" b="1" dirty="0" smtClean="0"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 </a:t>
            </a:r>
            <a:r>
              <a:rPr lang="ru-RU" sz="2000" dirty="0" smtClean="0">
                <a:effectLst/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000" dirty="0" smtClean="0">
                <a:effectLst/>
                <a:latin typeface="Times New Roman" pitchFamily="18" charset="0"/>
                <a:cs typeface="Times New Roman" pitchFamily="18" charset="0"/>
              </a:rPr>
            </a:br>
            <a:endParaRPr lang="ru-RU" dirty="0"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357158" y="928670"/>
            <a:ext cx="8358246" cy="5693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just" eaLnBrk="0" hangingPunct="0"/>
            <a:r>
              <a:rPr lang="ru-RU" sz="26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-Запасы </a:t>
            </a:r>
            <a:r>
              <a:rPr lang="ru-RU" sz="2600" b="1" i="1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категории А</a:t>
            </a:r>
            <a:r>
              <a:rPr lang="ru-RU" sz="2600" b="1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ru-RU" sz="26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являются наиболее разведанными, с </a:t>
            </a:r>
            <a:r>
              <a:rPr lang="ru-RU" sz="2600" u="sng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точно</a:t>
            </a:r>
            <a:r>
              <a:rPr lang="ru-RU" sz="26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определенными границами залегания и вполне подготовленными для добычи.</a:t>
            </a:r>
          </a:p>
          <a:p>
            <a:pPr algn="just" eaLnBrk="0" hangingPunct="0"/>
            <a:r>
              <a:rPr lang="ru-RU" sz="26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-</a:t>
            </a:r>
            <a:r>
              <a:rPr lang="ru-RU" sz="2600" i="1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К </a:t>
            </a:r>
            <a:r>
              <a:rPr lang="ru-RU" sz="2600" b="1" i="1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категории В</a:t>
            </a:r>
            <a:r>
              <a:rPr lang="ru-RU" sz="2600" b="1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ru-RU" sz="26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относятся предварительно разведанные запасы полезных ископаемых с </a:t>
            </a:r>
            <a:r>
              <a:rPr lang="ru-RU" sz="2600" u="sng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примерно</a:t>
            </a:r>
            <a:r>
              <a:rPr lang="ru-RU" sz="26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определенными границами залегания. </a:t>
            </a:r>
          </a:p>
          <a:p>
            <a:pPr algn="just" eaLnBrk="0" hangingPunct="0"/>
            <a:r>
              <a:rPr lang="ru-RU" sz="26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-В </a:t>
            </a:r>
            <a:r>
              <a:rPr lang="ru-RU" sz="2600" b="1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категорию С,</a:t>
            </a:r>
            <a:r>
              <a:rPr lang="ru-RU" sz="26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включают разведанные </a:t>
            </a:r>
            <a:r>
              <a:rPr lang="ru-RU" sz="2600" u="sng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в общих чертах </a:t>
            </a:r>
            <a:r>
              <a:rPr lang="ru-RU" sz="26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месторождения с запасами, подсчитанными приблизительно. </a:t>
            </a:r>
          </a:p>
          <a:p>
            <a:pPr algn="just" eaLnBrk="0" hangingPunct="0"/>
            <a:r>
              <a:rPr lang="ru-RU" sz="26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</a:t>
            </a:r>
            <a:r>
              <a:rPr lang="ru-RU" sz="2600" i="1" u="sng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К </a:t>
            </a:r>
            <a:r>
              <a:rPr lang="ru-RU" sz="2600" b="1" i="1" u="sng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категории С</a:t>
            </a:r>
            <a:r>
              <a:rPr lang="ru-RU" sz="2600" b="1" i="1" u="sng" baseline="-300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lang="ru-RU" sz="2600" b="1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ru-RU" sz="26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относятся перспективные запасы.</a:t>
            </a:r>
          </a:p>
          <a:p>
            <a:pPr algn="just" eaLnBrk="0" hangingPunct="0"/>
            <a:r>
              <a:rPr lang="ru-RU" sz="26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Как правило, категории </a:t>
            </a:r>
            <a:r>
              <a:rPr lang="ru-RU" sz="2600" i="1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А </a:t>
            </a:r>
            <a:r>
              <a:rPr lang="ru-RU" sz="26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и </a:t>
            </a:r>
            <a:r>
              <a:rPr lang="ru-RU" sz="2600" i="1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В </a:t>
            </a:r>
            <a:r>
              <a:rPr lang="ru-RU" sz="26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используются при разработке текущих планов. Остальные категории запасов </a:t>
            </a:r>
            <a:r>
              <a:rPr lang="ru-RU" sz="2600" i="1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(С, </a:t>
            </a:r>
            <a:r>
              <a:rPr lang="ru-RU" sz="26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и </a:t>
            </a:r>
            <a:r>
              <a:rPr lang="en-US" sz="2600" i="1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</a:t>
            </a:r>
            <a:r>
              <a:rPr lang="ru-RU" sz="2600" baseline="-300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lang="ru-RU" sz="26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,) учитываются при обосновании долгосрочных работ.</a:t>
            </a:r>
            <a:endParaRPr lang="ru-RU" sz="2600" dirty="0"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720" y="357166"/>
            <a:ext cx="8572560" cy="614366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571480"/>
            <a:ext cx="9144000" cy="428625"/>
          </a:xfrm>
        </p:spPr>
        <p:txBody>
          <a:bodyPr rtlCol="0"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ru-RU" i="1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Категория пригодности полезных ископаемых</a:t>
            </a:r>
            <a:endParaRPr lang="ru-RU" i="1" dirty="0"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363" name="Содержимое 2"/>
          <p:cNvSpPr>
            <a:spLocks noGrp="1"/>
          </p:cNvSpPr>
          <p:nvPr>
            <p:ph idx="4294967295"/>
          </p:nvPr>
        </p:nvSpPr>
        <p:spPr>
          <a:xfrm>
            <a:off x="285720" y="1000108"/>
            <a:ext cx="8358188" cy="5357813"/>
          </a:xfrm>
        </p:spPr>
        <p:txBody>
          <a:bodyPr>
            <a:normAutofit fontScale="92500"/>
          </a:bodyPr>
          <a:lstStyle/>
          <a:p>
            <a:pPr marL="0" algn="just" eaLnBrk="1" hangingPunct="1">
              <a:spcBef>
                <a:spcPts val="0"/>
              </a:spcBef>
              <a:defRPr/>
            </a:pPr>
            <a:r>
              <a:rPr lang="ru-RU" sz="2800" dirty="0" smtClean="0">
                <a:latin typeface="Arial" charset="0"/>
                <a:cs typeface="Arial" charset="0"/>
              </a:rPr>
              <a:t> </a:t>
            </a:r>
            <a:r>
              <a:rPr lang="ru-RU" sz="2600" b="1" dirty="0" smtClean="0">
                <a:latin typeface="Times New Roman" pitchFamily="18" charset="0"/>
                <a:cs typeface="Times New Roman" pitchFamily="18" charset="0"/>
              </a:rPr>
              <a:t>балансовые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 запасы целесообразно разрабатывать при современном  уровне техники; </a:t>
            </a:r>
          </a:p>
          <a:p>
            <a:pPr marL="0" algn="just" eaLnBrk="1" hangingPunct="1">
              <a:spcBef>
                <a:spcPts val="0"/>
              </a:spcBef>
              <a:defRPr/>
            </a:pP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600" b="1" dirty="0" smtClean="0">
                <a:latin typeface="Times New Roman" pitchFamily="18" charset="0"/>
                <a:cs typeface="Times New Roman" pitchFamily="18" charset="0"/>
              </a:rPr>
              <a:t>забалансовые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— запасы, которые при имеющейся технике не могут быть эффективно      использованы. </a:t>
            </a:r>
          </a:p>
          <a:p>
            <a:pPr marL="0" algn="just" eaLnBrk="1" hangingPunct="1">
              <a:spcBef>
                <a:spcPts val="0"/>
              </a:spcBef>
              <a:defRPr/>
            </a:pPr>
            <a:r>
              <a:rPr lang="ru-RU" sz="2600" b="1" dirty="0" smtClean="0">
                <a:latin typeface="Times New Roman" pitchFamily="18" charset="0"/>
                <a:cs typeface="Times New Roman" pitchFamily="18" charset="0"/>
              </a:rPr>
              <a:t>прогнозные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—запасы, оцениваемые приближенно.</a:t>
            </a:r>
          </a:p>
          <a:p>
            <a:pPr marL="0" algn="just" eaLnBrk="1" hangingPunct="1">
              <a:spcBef>
                <a:spcPts val="0"/>
              </a:spcBef>
              <a:defRPr/>
            </a:pPr>
            <a:r>
              <a:rPr lang="ru-RU" sz="2600" b="1" dirty="0" smtClean="0">
                <a:latin typeface="Times New Roman" pitchFamily="18" charset="0"/>
                <a:cs typeface="Times New Roman" pitchFamily="18" charset="0"/>
              </a:rPr>
              <a:t>Коэффициент извлечения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– определяет долю сырья потенциально возможную к извлечению к его общим запасам. </a:t>
            </a:r>
            <a:r>
              <a:rPr lang="ru-RU" sz="2600" b="1" dirty="0" smtClean="0">
                <a:latin typeface="Times New Roman" pitchFamily="18" charset="0"/>
                <a:cs typeface="Times New Roman" pitchFamily="18" charset="0"/>
              </a:rPr>
              <a:t>К 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нефти – 0,4; природного газа – 0,8; угля – 0,25.</a:t>
            </a:r>
          </a:p>
          <a:p>
            <a:pPr marL="0" indent="0" algn="just" eaLnBrk="1" hangingPunct="1">
              <a:spcBef>
                <a:spcPts val="0"/>
              </a:spcBef>
              <a:buFont typeface="Arial" charset="0"/>
              <a:buNone/>
              <a:defRPr/>
            </a:pPr>
            <a:endParaRPr lang="ru-RU" sz="26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 eaLnBrk="1" hangingPunct="1">
              <a:spcBef>
                <a:spcPts val="0"/>
              </a:spcBef>
              <a:buFont typeface="Arial" charset="0"/>
              <a:buNone/>
              <a:defRPr/>
            </a:pP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При добыче в СССР </a:t>
            </a:r>
            <a:r>
              <a:rPr lang="ru-RU" sz="2600" u="sng" dirty="0" smtClean="0">
                <a:latin typeface="Times New Roman" pitchFamily="18" charset="0"/>
                <a:cs typeface="Times New Roman" pitchFamily="18" charset="0"/>
              </a:rPr>
              <a:t>оставались неизвлеченными 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из недр </a:t>
            </a:r>
            <a:r>
              <a:rPr lang="ru-RU" sz="2600" u="sng" dirty="0" smtClean="0">
                <a:latin typeface="Times New Roman" pitchFamily="18" charset="0"/>
                <a:cs typeface="Times New Roman" pitchFamily="18" charset="0"/>
              </a:rPr>
              <a:t>10-15%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железной руды, </a:t>
            </a:r>
            <a:r>
              <a:rPr lang="ru-RU" sz="2600" u="sng" dirty="0" smtClean="0">
                <a:latin typeface="Times New Roman" pitchFamily="18" charset="0"/>
                <a:cs typeface="Times New Roman" pitchFamily="18" charset="0"/>
              </a:rPr>
              <a:t>30-50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% угля, </a:t>
            </a:r>
            <a:r>
              <a:rPr lang="ru-RU" sz="2600" u="sng" dirty="0" smtClean="0">
                <a:latin typeface="Times New Roman" pitchFamily="18" charset="0"/>
                <a:cs typeface="Times New Roman" pitchFamily="18" charset="0"/>
              </a:rPr>
              <a:t>60%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калийных солей и нефти, </a:t>
            </a:r>
            <a:r>
              <a:rPr lang="ru-RU" sz="2600" u="sng" dirty="0" smtClean="0">
                <a:latin typeface="Times New Roman" pitchFamily="18" charset="0"/>
                <a:cs typeface="Times New Roman" pitchFamily="18" charset="0"/>
              </a:rPr>
              <a:t>20%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руд цветных металлов, слюды—до </a:t>
            </a:r>
            <a:r>
              <a:rPr lang="ru-RU" sz="2600" u="sng" dirty="0" smtClean="0">
                <a:latin typeface="Times New Roman" pitchFamily="18" charset="0"/>
                <a:cs typeface="Times New Roman" pitchFamily="18" charset="0"/>
              </a:rPr>
              <a:t>90%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. Ежегодно в странах СНГ при лесозаготовке </a:t>
            </a:r>
            <a:r>
              <a:rPr lang="ru-RU" sz="2600" u="sng" dirty="0" smtClean="0">
                <a:latin typeface="Times New Roman" pitchFamily="18" charset="0"/>
                <a:cs typeface="Times New Roman" pitchFamily="18" charset="0"/>
              </a:rPr>
              <a:t>до 1/3 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древесины остается в лесу в виде отходов</a:t>
            </a: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85720" y="142852"/>
            <a:ext cx="8572560" cy="6429420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785918" y="214290"/>
            <a:ext cx="5429288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sz="2400" b="1" i="1" dirty="0" smtClean="0">
                <a:latin typeface="Times New Roman" pitchFamily="18" charset="0"/>
                <a:cs typeface="Times New Roman" pitchFamily="18" charset="0"/>
              </a:rPr>
              <a:t>Топливно-энергетическая группа</a:t>
            </a:r>
            <a:endParaRPr lang="ru-RU" sz="2400" i="1" dirty="0"/>
          </a:p>
        </p:txBody>
      </p:sp>
      <p:sp>
        <p:nvSpPr>
          <p:cNvPr id="3" name="Прямоугольник 3"/>
          <p:cNvSpPr>
            <a:spLocks noChangeArrowheads="1"/>
          </p:cNvSpPr>
          <p:nvPr/>
        </p:nvSpPr>
        <p:spPr bwMode="auto">
          <a:xfrm>
            <a:off x="428596" y="694774"/>
            <a:ext cx="8358246" cy="6040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80000"/>
              </a:lnSpc>
              <a:spcBef>
                <a:spcPts val="1200"/>
              </a:spcBef>
            </a:pPr>
            <a:r>
              <a:rPr lang="ru-RU" sz="2000" b="1" i="1" dirty="0" smtClean="0">
                <a:latin typeface="Times New Roman" pitchFamily="18" charset="0"/>
                <a:cs typeface="Times New Roman" pitchFamily="18" charset="0"/>
              </a:rPr>
              <a:t>Мировой запас нефти оценивается в 840 млрд.т. условного топлива, из них 10% - достоверные и 90% - вероятные запасы.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just">
              <a:lnSpc>
                <a:spcPct val="80000"/>
              </a:lnSpc>
              <a:spcBef>
                <a:spcPts val="600"/>
              </a:spcBef>
            </a:pP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Нефть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– маслянистая жидкость от светло-бурого до черного цвета с характерным запахом. Она легче воды и в ней не растворяется,. Так как нефть – смесь различных углеводородов, то у нее нет определенной температуры кипения. Начало кипения нефти обычно выше 280С. </a:t>
            </a:r>
            <a:endParaRPr lang="ru-RU" sz="2400" b="1" dirty="0">
              <a:latin typeface="Times New Roman" pitchFamily="18" charset="0"/>
              <a:ea typeface="Arial Unicode MS" pitchFamily="34" charset="-128"/>
              <a:cs typeface="Times New Roman" pitchFamily="18" charset="0"/>
            </a:endParaRPr>
          </a:p>
          <a:p>
            <a:pPr algn="just">
              <a:lnSpc>
                <a:spcPct val="90000"/>
              </a:lnSpc>
              <a:spcBef>
                <a:spcPts val="1200"/>
              </a:spcBef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Существует три основных направления переработки нефти: топливное, топливно-масляное и нефтехимическое. </a:t>
            </a:r>
          </a:p>
          <a:p>
            <a:pPr algn="just">
              <a:lnSpc>
                <a:spcPct val="90000"/>
              </a:lnSpc>
            </a:pP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90000"/>
              </a:lnSpc>
            </a:pPr>
            <a:r>
              <a:rPr lang="en-US" sz="2400" b="1" dirty="0">
                <a:latin typeface="Times New Roman" pitchFamily="18" charset="0"/>
                <a:ea typeface="Arial Unicode MS" pitchFamily="34" charset="-128"/>
                <a:cs typeface="Times New Roman" pitchFamily="18" charset="0"/>
              </a:rPr>
              <a:t> </a:t>
            </a:r>
            <a:r>
              <a:rPr lang="ru-RU" sz="2400" b="1" dirty="0">
                <a:latin typeface="Times New Roman" pitchFamily="18" charset="0"/>
                <a:ea typeface="Arial Unicode MS" pitchFamily="34" charset="-128"/>
                <a:cs typeface="Times New Roman" pitchFamily="18" charset="0"/>
              </a:rPr>
              <a:t>При </a:t>
            </a:r>
            <a:r>
              <a:rPr lang="ru-RU" sz="2500" b="1" i="1" dirty="0">
                <a:latin typeface="Times New Roman" pitchFamily="18" charset="0"/>
                <a:ea typeface="Arial Unicode MS" pitchFamily="34" charset="-128"/>
                <a:cs typeface="Times New Roman" pitchFamily="18" charset="0"/>
              </a:rPr>
              <a:t>топливном</a:t>
            </a:r>
            <a:r>
              <a:rPr lang="ru-RU" sz="2400" b="1" dirty="0">
                <a:latin typeface="Times New Roman" pitchFamily="18" charset="0"/>
                <a:ea typeface="Arial Unicode MS" pitchFamily="34" charset="-128"/>
                <a:cs typeface="Times New Roman" pitchFamily="18" charset="0"/>
              </a:rPr>
              <a:t> направлении нефть перерабатывается на моторные и котельные топлива. </a:t>
            </a:r>
          </a:p>
          <a:p>
            <a:pPr algn="just">
              <a:lnSpc>
                <a:spcPct val="90000"/>
              </a:lnSpc>
            </a:pPr>
            <a:r>
              <a:rPr lang="en-US" sz="2400" b="1" dirty="0">
                <a:latin typeface="Times New Roman" pitchFamily="18" charset="0"/>
                <a:ea typeface="Arial Unicode MS" pitchFamily="34" charset="-128"/>
                <a:cs typeface="Times New Roman" pitchFamily="18" charset="0"/>
              </a:rPr>
              <a:t> </a:t>
            </a:r>
            <a:endParaRPr lang="ru-RU" sz="2400" b="1" dirty="0">
              <a:latin typeface="Times New Roman" pitchFamily="18" charset="0"/>
              <a:ea typeface="Arial Unicode MS" pitchFamily="34" charset="-128"/>
              <a:cs typeface="Times New Roman" pitchFamily="18" charset="0"/>
            </a:endParaRPr>
          </a:p>
          <a:p>
            <a:pPr algn="just">
              <a:lnSpc>
                <a:spcPct val="90000"/>
              </a:lnSpc>
            </a:pPr>
            <a:r>
              <a:rPr lang="ru-RU" sz="2400" b="1" dirty="0">
                <a:latin typeface="Times New Roman" pitchFamily="18" charset="0"/>
                <a:ea typeface="Arial Unicode MS" pitchFamily="34" charset="-128"/>
                <a:cs typeface="Times New Roman" pitchFamily="18" charset="0"/>
              </a:rPr>
              <a:t>При </a:t>
            </a:r>
            <a:r>
              <a:rPr lang="ru-RU" sz="2400" b="1" i="1" dirty="0">
                <a:latin typeface="Times New Roman" pitchFamily="18" charset="0"/>
                <a:ea typeface="Arial Unicode MS" pitchFamily="34" charset="-128"/>
                <a:cs typeface="Times New Roman" pitchFamily="18" charset="0"/>
              </a:rPr>
              <a:t>топливно-масляной</a:t>
            </a:r>
            <a:r>
              <a:rPr lang="ru-RU" sz="2400" b="1" dirty="0">
                <a:latin typeface="Times New Roman" pitchFamily="18" charset="0"/>
                <a:ea typeface="Arial Unicode MS" pitchFamily="34" charset="-128"/>
                <a:cs typeface="Times New Roman" pitchFamily="18" charset="0"/>
              </a:rPr>
              <a:t> переработке получают различные сорта смазочных масел.</a:t>
            </a:r>
          </a:p>
          <a:p>
            <a:pPr algn="just">
              <a:lnSpc>
                <a:spcPct val="90000"/>
              </a:lnSpc>
            </a:pPr>
            <a:r>
              <a:rPr lang="ru-RU" sz="2400" b="1" i="1" dirty="0">
                <a:latin typeface="Times New Roman" pitchFamily="18" charset="0"/>
                <a:ea typeface="Arial Unicode MS" pitchFamily="34" charset="-128"/>
                <a:cs typeface="Times New Roman" pitchFamily="18" charset="0"/>
              </a:rPr>
              <a:t>Нефтехимическая</a:t>
            </a:r>
            <a:r>
              <a:rPr lang="ru-RU" sz="2400" b="1" dirty="0">
                <a:latin typeface="Times New Roman" pitchFamily="18" charset="0"/>
                <a:ea typeface="Arial Unicode MS" pitchFamily="34" charset="-128"/>
                <a:cs typeface="Times New Roman" pitchFamily="18" charset="0"/>
              </a:rPr>
              <a:t> : ароматические углеводороды, парафины, а также выпуск продукции нефтехимического синтеза </a:t>
            </a:r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85720" y="1785926"/>
            <a:ext cx="885828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300" b="1" i="1" dirty="0">
                <a:latin typeface="Times New Roman" pitchFamily="18" charset="0"/>
                <a:cs typeface="Times New Roman" pitchFamily="18" charset="0"/>
              </a:rPr>
              <a:t>Исчерпаемые источники энергии</a:t>
            </a:r>
            <a:r>
              <a:rPr lang="ru-RU" sz="4300" b="1" i="1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indent="450850" algn="ctr"/>
            <a:r>
              <a:rPr lang="ru-RU" sz="4300" b="1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4300" b="1" i="1" dirty="0">
                <a:latin typeface="Times New Roman" pitchFamily="18" charset="0"/>
                <a:cs typeface="Times New Roman" pitchFamily="18" charset="0"/>
              </a:rPr>
              <a:t>Рациональное использование ресурсов недр </a:t>
            </a: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571875" y="5857875"/>
            <a:ext cx="50784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Кирвель П.И.</a:t>
            </a:r>
          </a:p>
        </p:txBody>
      </p:sp>
      <p:pic>
        <p:nvPicPr>
          <p:cNvPr id="4098" name="Picture 2" descr="недра Черкасская Правда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65680" y="3929066"/>
            <a:ext cx="2614630" cy="17145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85720" y="357166"/>
            <a:ext cx="8572560" cy="614366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57158" y="357166"/>
            <a:ext cx="8286808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</a:pPr>
            <a:r>
              <a:rPr lang="ru-RU" sz="1600" dirty="0" smtClean="0">
                <a:latin typeface="Arial" charset="0"/>
                <a:cs typeface="Arial" charset="0"/>
              </a:rPr>
              <a:t>-</a:t>
            </a:r>
            <a:r>
              <a:rPr lang="ru-RU" sz="2400" u="sng" dirty="0" smtClean="0">
                <a:latin typeface="Times New Roman" pitchFamily="18" charset="0"/>
                <a:cs typeface="Times New Roman" pitchFamily="18" charset="0"/>
              </a:rPr>
              <a:t>из нефти получают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: бензин, керосин, дизельное топливо, мазут, смазочные масла, пластмассы, синтетический   каучук,    моющие средства. </a:t>
            </a:r>
          </a:p>
          <a:p>
            <a:pPr algn="just">
              <a:spcBef>
                <a:spcPct val="0"/>
              </a:spcBef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-Способность бензинов противостоять детонации характеризуется  </a:t>
            </a:r>
            <a:r>
              <a:rPr lang="ru-RU" sz="2400" i="1" u="sng" dirty="0" smtClean="0">
                <a:latin typeface="Times New Roman" pitchFamily="18" charset="0"/>
                <a:cs typeface="Times New Roman" pitchFamily="18" charset="0"/>
              </a:rPr>
              <a:t>октановым   числом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: чем оно выше, тем   бензин   лучше.</a:t>
            </a:r>
          </a:p>
          <a:p>
            <a:pPr algn="just">
              <a:spcBef>
                <a:spcPct val="0"/>
              </a:spcBef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-тетраэтилсвинец- специальная добавка к топливу бензину—</a:t>
            </a:r>
            <a:r>
              <a:rPr lang="ru-RU" sz="2400" i="1" u="sng" dirty="0" smtClean="0">
                <a:latin typeface="Times New Roman" pitchFamily="18" charset="0"/>
                <a:cs typeface="Times New Roman" pitchFamily="18" charset="0"/>
              </a:rPr>
              <a:t>антидетонатор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значительно повышает октановое   число. Очень    ядовит. </a:t>
            </a:r>
          </a:p>
          <a:p>
            <a:pPr algn="just">
              <a:defRPr/>
            </a:pPr>
            <a:r>
              <a:rPr lang="ru-RU" sz="2400" u="sng" dirty="0" smtClean="0">
                <a:latin typeface="Times New Roman" pitchFamily="18" charset="0"/>
                <a:cs typeface="Times New Roman" pitchFamily="18" charset="0"/>
              </a:rPr>
              <a:t>-глубина переработки нефти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algn="just">
              <a:defRPr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Соединения   сырой    нефти – это</a:t>
            </a:r>
          </a:p>
          <a:p>
            <a:pPr>
              <a:defRPr/>
            </a:pP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82-87% углерода, 11-15% водорода, 2,5-3% серы, 0,1-2% кислорода, 0,01-3% азота.</a:t>
            </a:r>
          </a:p>
          <a:p>
            <a:pPr algn="just">
              <a:spcBef>
                <a:spcPct val="0"/>
              </a:spcBef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В России доля топочного мазута (37%). в США топливо измеряется в галлонах </a:t>
            </a:r>
            <a:r>
              <a:rPr lang="ru-RU" sz="2400" b="1" i="1" u="sng" dirty="0" smtClean="0">
                <a:latin typeface="Times New Roman" pitchFamily="18" charset="0"/>
                <a:cs typeface="Times New Roman" pitchFamily="18" charset="0"/>
              </a:rPr>
              <a:t>(3,8 литра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). Если  повысить глубину переработки нефти  с   </a:t>
            </a:r>
            <a:r>
              <a:rPr lang="ru-RU" sz="2400" u="sng" dirty="0" smtClean="0">
                <a:latin typeface="Times New Roman" pitchFamily="18" charset="0"/>
                <a:cs typeface="Times New Roman" pitchFamily="18" charset="0"/>
              </a:rPr>
              <a:t>63 до 75—77%,  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можно   сэкономить        </a:t>
            </a:r>
            <a:r>
              <a:rPr lang="ru-RU" sz="2400" u="sng" dirty="0" smtClean="0">
                <a:latin typeface="Times New Roman" pitchFamily="18" charset="0"/>
                <a:cs typeface="Times New Roman" pitchFamily="18" charset="0"/>
              </a:rPr>
              <a:t>40 млн. т  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нефти   в    год.</a:t>
            </a: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285720" y="214290"/>
            <a:ext cx="8572560" cy="6357982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842" name="AutoShape 2" descr="Меры по сбережению полезных ископаемых - 11250/10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35844" name="AutoShape 4" descr="Меры по сбережению полезных ископаемых - 11250/10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35846" name="AutoShape 6" descr="Меры по сбережению полезных ископаемых - 11250/10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pic>
        <p:nvPicPr>
          <p:cNvPr id="35848" name="Picture 8" descr="Ответы@Mail.Ru: Главные нефтедобывающие страны мира в 20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46" y="3429000"/>
            <a:ext cx="4786346" cy="2945937"/>
          </a:xfrm>
          <a:prstGeom prst="rect">
            <a:avLst/>
          </a:prstGeom>
          <a:noFill/>
        </p:spPr>
      </p:pic>
      <p:pic>
        <p:nvPicPr>
          <p:cNvPr id="35850" name="Picture 10" descr="&quot;Нефтяной шок&quot; приближается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357166"/>
            <a:ext cx="8072494" cy="3143272"/>
          </a:xfrm>
          <a:prstGeom prst="rect">
            <a:avLst/>
          </a:prstGeom>
          <a:noFill/>
        </p:spPr>
      </p:pic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Заголовок 1"/>
          <p:cNvSpPr>
            <a:spLocks noGrp="1"/>
          </p:cNvSpPr>
          <p:nvPr>
            <p:ph type="title" idx="4294967295"/>
          </p:nvPr>
        </p:nvSpPr>
        <p:spPr>
          <a:xfrm>
            <a:off x="571472" y="0"/>
            <a:ext cx="8229600" cy="428625"/>
          </a:xfrm>
        </p:spPr>
        <p:txBody>
          <a:bodyPr>
            <a:normAutofit/>
          </a:bodyPr>
          <a:lstStyle/>
          <a:p>
            <a:pPr algn="ctr" eaLnBrk="1" hangingPunct="1"/>
            <a:r>
              <a:rPr lang="ru-RU" sz="2000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Запасы и добыча нефти в мире и в отдельных его регионах и странах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/>
        </p:nvGraphicFramePr>
        <p:xfrm>
          <a:off x="285720" y="428604"/>
          <a:ext cx="8501089" cy="6143643"/>
        </p:xfrm>
        <a:graphic>
          <a:graphicData uri="http://schemas.openxmlformats.org/drawingml/2006/table">
            <a:tbl>
              <a:tblPr/>
              <a:tblGrid>
                <a:gridCol w="3187992"/>
                <a:gridCol w="2678403"/>
                <a:gridCol w="2634694"/>
              </a:tblGrid>
              <a:tr h="251493">
                <a:tc rowSpan="2">
                  <a:txBody>
                    <a:bodyPr/>
                    <a:lstStyle/>
                    <a:p>
                      <a:pPr marL="0" marR="0" lvl="0" indent="3175" algn="l" defTabSz="914400" rtl="0" eaLnBrk="1" fontAlgn="base" latinLnBrk="0" hangingPunct="1">
                        <a:lnSpc>
                          <a:spcPts val="107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      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3175" algn="l" defTabSz="914400" rtl="0" eaLnBrk="1" fontAlgn="base" latinLnBrk="0" hangingPunct="1">
                        <a:lnSpc>
                          <a:spcPts val="10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3175" algn="l" defTabSz="914400" rtl="0" eaLnBrk="1" fontAlgn="base" latinLnBrk="0" hangingPunct="1">
                        <a:lnSpc>
                          <a:spcPts val="10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Разведанные запасы, в млрд. т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Добыча, в млн. т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8742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311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Весь мир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150.0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3 500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311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1Саудовская Аравия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45,8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420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311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2США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4.4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410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311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3Россия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7,5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315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311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4Иран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13,2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1 85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311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5Мексика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7,5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155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311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6Китай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3.2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145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311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7Венесуэла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8.7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115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311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ru-RU" sz="2400" b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8Норвегия</a:t>
                      </a:r>
                      <a:endParaRPr kumimoji="0" lang="ru-RU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0,8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105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311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9ОАЭ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12.9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105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311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10Нигерия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2,2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95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311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Ира к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1 3.3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90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311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Кувейт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13.7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60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9763" name="Прямоугольник 4"/>
          <p:cNvSpPr>
            <a:spLocks noChangeArrowheads="1"/>
          </p:cNvSpPr>
          <p:nvPr/>
        </p:nvSpPr>
        <p:spPr bwMode="auto">
          <a:xfrm>
            <a:off x="0" y="542925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endParaRPr lang="ru-RU" sz="2400" dirty="0"/>
          </a:p>
          <a:p>
            <a:pPr algn="just"/>
            <a:endParaRPr lang="ru-RU" sz="2400" dirty="0"/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57158" y="357166"/>
            <a:ext cx="8501122" cy="614366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4034" name="Picture 2" descr="Новости отрасли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214422"/>
            <a:ext cx="7550172" cy="4936651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>
          <a:xfrm>
            <a:off x="1428728" y="428604"/>
            <a:ext cx="6572296" cy="64294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Производство нефтепродуктов</a:t>
            </a:r>
            <a:endParaRPr lang="ru-RU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720" y="285728"/>
            <a:ext cx="8572560" cy="6286544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57158" y="2571744"/>
            <a:ext cx="842968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Добыче нефти при помощи буровых скважин предшествовали примитивные способы: сбор ее на поверхности водоемов, обработка песчаника или известняка, пропитанного нефтью. </a:t>
            </a:r>
          </a:p>
          <a:p>
            <a:pPr algn="just">
              <a:defRPr/>
            </a:pP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Диаметр скважины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от 75 до 1000 мм, наиболее распространены Д- 75-350 мм.</a:t>
            </a:r>
          </a:p>
          <a:p>
            <a:pPr algn="just">
              <a:defRPr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Глубина скважин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от нескольких м до км. </a:t>
            </a:r>
          </a:p>
          <a:p>
            <a:pPr algn="just">
              <a:defRPr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В Азербайджане средняя глубина  от 160 до 180 м, в США - от 260 до 1500 м, а в России от 1000 до 5000 м.</a:t>
            </a:r>
          </a:p>
          <a:p>
            <a:pPr algn="just">
              <a:defRPr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Самая глубокая скважина на Кольском полуострове, глубина около 12 км. </a:t>
            </a:r>
            <a:r>
              <a:rPr lang="ru-RU" sz="2400" i="1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В РБ 5420 м.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ru-RU" sz="2400" i="1" dirty="0">
              <a:solidFill>
                <a:srgbClr val="000000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</p:txBody>
      </p:sp>
      <p:pic>
        <p:nvPicPr>
          <p:cNvPr id="43010" name="Picture 2" descr="Вслух.ru: Нефтяные ресурсы юга Западной Сибири переоценили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428604"/>
            <a:ext cx="8286808" cy="2136765"/>
          </a:xfrm>
          <a:prstGeom prst="rect">
            <a:avLst/>
          </a:prstGeom>
          <a:noFill/>
        </p:spPr>
      </p:pic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85720" y="357166"/>
            <a:ext cx="8572560" cy="6143668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" name="Рисунок 1" descr="Зарубежная азия карта полезные ископаемые - эта карта здесь, Скачать для Windows Семь, Vista, ХП, 200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428604"/>
            <a:ext cx="6643734" cy="409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Содержимое 2"/>
          <p:cNvSpPr txBox="1">
            <a:spLocks/>
          </p:cNvSpPr>
          <p:nvPr/>
        </p:nvSpPr>
        <p:spPr>
          <a:xfrm>
            <a:off x="285720" y="4500570"/>
            <a:ext cx="8501122" cy="1857388"/>
          </a:xfrm>
          <a:prstGeom prst="rect">
            <a:avLst/>
          </a:prstGeom>
        </p:spPr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ru-RU" sz="2400" b="1" i="0" u="sng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u-RU" sz="24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62% нефтяного запаса</a:t>
            </a:r>
            <a:r>
              <a:rPr kumimoji="0" lang="ru-RU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сосредоточено на Аравийском полуострове   и   акватории    Персидского залива.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u-RU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На морские месторождения приходится </a:t>
            </a:r>
            <a:r>
              <a:rPr kumimoji="0" lang="ru-RU" sz="24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25% общемировой     добычи      нефти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ru-RU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65176" marR="0" lvl="0" indent="-265176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ru-RU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571868" y="500042"/>
            <a:ext cx="3786214" cy="42862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42844" y="214290"/>
            <a:ext cx="8786874" cy="6357982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214282" y="285728"/>
            <a:ext cx="8643998" cy="357188"/>
          </a:xfrm>
          <a:solidFill>
            <a:schemeClr val="bg1">
              <a:lumMod val="75000"/>
            </a:schemeClr>
          </a:solidFill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2000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Гигантские и уникальные нефтяные месторождения Персидского залива</a:t>
            </a:r>
            <a:endParaRPr lang="ru-RU" sz="2000" dirty="0"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Содержимое 3"/>
          <p:cNvGraphicFramePr>
            <a:graphicFrameLocks noGrp="1"/>
          </p:cNvGraphicFramePr>
          <p:nvPr>
            <p:ph idx="4294967295"/>
          </p:nvPr>
        </p:nvGraphicFramePr>
        <p:xfrm>
          <a:off x="500034" y="642918"/>
          <a:ext cx="8215401" cy="4643451"/>
        </p:xfrm>
        <a:graphic>
          <a:graphicData uri="http://schemas.openxmlformats.org/drawingml/2006/table">
            <a:tbl>
              <a:tblPr/>
              <a:tblGrid>
                <a:gridCol w="3106681"/>
                <a:gridCol w="2968581"/>
                <a:gridCol w="2140139"/>
              </a:tblGrid>
              <a:tr h="5074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Месторождение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Страна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175" algn="l" defTabSz="914400" rtl="0" eaLnBrk="1" fontAlgn="base" latinLnBrk="0" hangingPunct="1">
                        <a:lnSpc>
                          <a:spcPts val="13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Начальные запасы, в млрд: т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595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Гавар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Саудовская   Аравия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1 1,9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595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Ага-Джари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Иран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10,0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595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Большой Бурган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Кувейт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9,3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595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Сафания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Саудовская   Аравия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3,5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595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Киркук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Ирак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3,0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595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Румайла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Ирак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2,8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595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Раудатайн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Кувейт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2.0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595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Абкайк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Саудовская Аравия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1,6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595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Гечсаран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Иран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1,5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8721" name="Прямоугольник 4"/>
          <p:cNvSpPr>
            <a:spLocks noChangeArrowheads="1"/>
          </p:cNvSpPr>
          <p:nvPr/>
        </p:nvSpPr>
        <p:spPr bwMode="auto">
          <a:xfrm>
            <a:off x="357158" y="5214950"/>
            <a:ext cx="857256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ru-RU" sz="2000" b="1" u="sng" dirty="0">
                <a:latin typeface="Times New Roman" pitchFamily="18" charset="0"/>
                <a:cs typeface="Times New Roman" pitchFamily="18" charset="0"/>
              </a:rPr>
              <a:t>мелкие 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(до 10 млн. т), </a:t>
            </a:r>
            <a:r>
              <a:rPr lang="ru-RU" sz="2000" b="1" u="sng" dirty="0">
                <a:latin typeface="Times New Roman" pitchFamily="18" charset="0"/>
                <a:cs typeface="Times New Roman" pitchFamily="18" charset="0"/>
              </a:rPr>
              <a:t>средние 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(10—50), </a:t>
            </a:r>
            <a:r>
              <a:rPr lang="ru-RU" sz="2000" b="1" u="sng" dirty="0">
                <a:latin typeface="Times New Roman" pitchFamily="18" charset="0"/>
                <a:cs typeface="Times New Roman" pitchFamily="18" charset="0"/>
              </a:rPr>
              <a:t>крупные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(50- 500), </a:t>
            </a:r>
            <a:r>
              <a:rPr lang="ru-RU" sz="2000" b="1" u="sng" dirty="0">
                <a:latin typeface="Times New Roman" pitchFamily="18" charset="0"/>
                <a:cs typeface="Times New Roman" pitchFamily="18" charset="0"/>
              </a:rPr>
              <a:t>гигантские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(500 — 1000) и </a:t>
            </a:r>
            <a:r>
              <a:rPr lang="ru-RU" sz="2000" b="1" u="sng" dirty="0">
                <a:latin typeface="Times New Roman" pitchFamily="18" charset="0"/>
                <a:cs typeface="Times New Roman" pitchFamily="18" charset="0"/>
              </a:rPr>
              <a:t>уникальные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(свыше 1 млрд. т). К категории уникальных и гигантских относились всего  (0,18 %), доля  их  в  общих  запасах   превышает   80 %.</a:t>
            </a: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Прямоугольник 31"/>
          <p:cNvSpPr/>
          <p:nvPr/>
        </p:nvSpPr>
        <p:spPr>
          <a:xfrm>
            <a:off x="285720" y="357166"/>
            <a:ext cx="8572560" cy="6215106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500298" y="857232"/>
            <a:ext cx="4357718" cy="4286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Транспортировка нефти</a:t>
            </a:r>
            <a:endParaRPr lang="ru-RU" sz="20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57158" y="2643182"/>
            <a:ext cx="22145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нефтепроводы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Рисунок 3" descr="42-17683322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158" y="3286124"/>
            <a:ext cx="2571769" cy="185738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cxnSp>
        <p:nvCxnSpPr>
          <p:cNvPr id="6" name="Прямая со стрелкой 5"/>
          <p:cNvCxnSpPr/>
          <p:nvPr/>
        </p:nvCxnSpPr>
        <p:spPr>
          <a:xfrm rot="5400000">
            <a:off x="1857356" y="1714488"/>
            <a:ext cx="1143008" cy="71438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 rot="5400000">
            <a:off x="4394199" y="1820851"/>
            <a:ext cx="785818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Заголовок 1"/>
          <p:cNvSpPr txBox="1">
            <a:spLocks/>
          </p:cNvSpPr>
          <p:nvPr/>
        </p:nvSpPr>
        <p:spPr>
          <a:xfrm>
            <a:off x="3000364" y="2714620"/>
            <a:ext cx="1357322" cy="57150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 smtClean="0">
                <a:ln>
                  <a:noFill/>
                </a:ln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морские</a:t>
            </a:r>
          </a:p>
        </p:txBody>
      </p:sp>
      <p:pic>
        <p:nvPicPr>
          <p:cNvPr id="12" name="Рисунок 11" descr="cargo-ship-vlcc-oil-tanker-shipyard-19592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00364" y="3357562"/>
            <a:ext cx="1931826" cy="28575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0000" endA="295" endPos="92000" dist="101600" dir="5400000" sy="-100000" algn="bl" rotWithShape="0"/>
            <a:softEdge rad="63500"/>
          </a:effectLst>
        </p:spPr>
      </p:pic>
      <p:sp>
        <p:nvSpPr>
          <p:cNvPr id="13" name="Прямоугольник 12"/>
          <p:cNvSpPr/>
          <p:nvPr/>
        </p:nvSpPr>
        <p:spPr>
          <a:xfrm>
            <a:off x="4143372" y="2928934"/>
            <a:ext cx="27701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железнодорожные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4214810" y="2214554"/>
            <a:ext cx="1604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перевозки</a:t>
            </a:r>
          </a:p>
        </p:txBody>
      </p:sp>
      <p:cxnSp>
        <p:nvCxnSpPr>
          <p:cNvPr id="17" name="Прямая со стрелкой 16"/>
          <p:cNvCxnSpPr/>
          <p:nvPr/>
        </p:nvCxnSpPr>
        <p:spPr>
          <a:xfrm rot="10800000" flipV="1">
            <a:off x="4357686" y="2643182"/>
            <a:ext cx="285752" cy="214314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rot="16200000" flipH="1">
            <a:off x="5179223" y="2750339"/>
            <a:ext cx="428628" cy="21431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Рисунок 22" descr="6396062-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57752" y="3357562"/>
            <a:ext cx="2237731" cy="28575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0000" endA="295" endPos="92000" dist="101600" dir="5400000" sy="-100000" algn="bl" rotWithShape="0"/>
            <a:softEdge rad="63500"/>
          </a:effectLst>
        </p:spPr>
      </p:pic>
      <p:sp>
        <p:nvSpPr>
          <p:cNvPr id="24" name="Прямоугольник 23"/>
          <p:cNvSpPr/>
          <p:nvPr/>
        </p:nvSpPr>
        <p:spPr>
          <a:xfrm>
            <a:off x="6500826" y="2714620"/>
            <a:ext cx="23752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автомобильные</a:t>
            </a:r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6" name="Прямая со стрелкой 25"/>
          <p:cNvCxnSpPr/>
          <p:nvPr/>
        </p:nvCxnSpPr>
        <p:spPr>
          <a:xfrm>
            <a:off x="5857884" y="2643182"/>
            <a:ext cx="428628" cy="142876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Рисунок 30" descr="1160632638804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29454" y="3357562"/>
            <a:ext cx="1925465" cy="29289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0000" endA="295" endPos="92000" dist="101600" dir="5400000" sy="-100000" algn="bl" rotWithShape="0"/>
          </a:effectLst>
        </p:spPr>
      </p:pic>
      <p:sp>
        <p:nvSpPr>
          <p:cNvPr id="36" name="TextBox 1"/>
          <p:cNvSpPr txBox="1">
            <a:spLocks noChangeArrowheads="1"/>
          </p:cNvSpPr>
          <p:nvPr/>
        </p:nvSpPr>
        <p:spPr bwMode="auto">
          <a:xfrm>
            <a:off x="3929058" y="6489700"/>
            <a:ext cx="5078413" cy="3683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85720" y="357166"/>
            <a:ext cx="8572560" cy="614366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643042" y="571480"/>
            <a:ext cx="5929354" cy="4286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Основные проблемы</a:t>
            </a:r>
            <a:endParaRPr lang="ru-RU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034" y="1071546"/>
            <a:ext cx="75009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Исчерпаемость;</a:t>
            </a:r>
          </a:p>
          <a:p>
            <a:pPr>
              <a:buFont typeface="Arial" pitchFamily="34" charset="0"/>
              <a:buChar char="•"/>
            </a:pP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Возрастаемость спроса;</a:t>
            </a:r>
          </a:p>
          <a:p>
            <a:pPr>
              <a:buFont typeface="Arial" pitchFamily="34" charset="0"/>
              <a:buChar char="•"/>
            </a:pP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Потери при транспортировке.</a:t>
            </a:r>
          </a:p>
          <a:p>
            <a:pPr>
              <a:buFont typeface="Arial" pitchFamily="34" charset="0"/>
              <a:buChar char="•"/>
            </a:pP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Рисунок 5" descr="Медведев призвал готовиться к энергетической революции - Арх…"/>
          <p:cNvPicPr/>
          <p:nvPr/>
        </p:nvPicPr>
        <p:blipFill>
          <a:blip r:embed="rId2"/>
          <a:srcRect t="6349"/>
          <a:stretch>
            <a:fillRect/>
          </a:stretch>
        </p:blipFill>
        <p:spPr bwMode="auto">
          <a:xfrm>
            <a:off x="571472" y="2428868"/>
            <a:ext cx="7858180" cy="4000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3929058" y="6489700"/>
            <a:ext cx="5078413" cy="3683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285720" y="357166"/>
            <a:ext cx="8572560" cy="614366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010" name="Содержимое 2"/>
          <p:cNvSpPr>
            <a:spLocks noGrp="1"/>
          </p:cNvSpPr>
          <p:nvPr>
            <p:ph idx="4294967295"/>
          </p:nvPr>
        </p:nvSpPr>
        <p:spPr>
          <a:xfrm>
            <a:off x="285720" y="285728"/>
            <a:ext cx="8501122" cy="3500462"/>
          </a:xfrm>
        </p:spPr>
        <p:txBody>
          <a:bodyPr>
            <a:normAutofit fontScale="92500" lnSpcReduction="10000"/>
          </a:bodyPr>
          <a:lstStyle/>
          <a:p>
            <a:pPr marL="0" algn="just">
              <a:spcBef>
                <a:spcPct val="0"/>
              </a:spcBef>
              <a:buNone/>
            </a:pP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Приро́дный газ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 — смесь газов, образовавшихся в недрах Земли при анаэробном разложении органических веществ. </a:t>
            </a:r>
          </a:p>
          <a:p>
            <a:pPr marL="0" algn="just">
              <a:spcBef>
                <a:spcPct val="0"/>
              </a:spcBef>
              <a:buNone/>
            </a:pP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Запасы 300-500 трлн. м</a:t>
            </a:r>
            <a:r>
              <a:rPr lang="ru-RU" sz="2400" b="1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, состоит в основном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из метана.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buNone/>
            </a:pP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Самымое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дешевое и экологически чистое топливо.</a:t>
            </a:r>
            <a:endParaRPr lang="ru-RU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0" algn="just">
              <a:spcBef>
                <a:spcPts val="1200"/>
              </a:spcBef>
              <a:buNone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Из коллектора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выходит под давлением от 50 до 70 атм.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0" algn="just">
              <a:spcBef>
                <a:spcPts val="1200"/>
              </a:spcBef>
              <a:buNone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Используется сжиженный газ для различных нужд энергетической и химической промышленности.</a:t>
            </a:r>
          </a:p>
          <a:p>
            <a:pPr marL="0" algn="just">
              <a:spcBef>
                <a:spcPct val="0"/>
              </a:spcBef>
              <a:buNone/>
            </a:pP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Перекачка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газа по трубопроводам 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дороже нефти</a:t>
            </a:r>
          </a:p>
          <a:p>
            <a:pPr marL="0" algn="just">
              <a:spcBef>
                <a:spcPct val="0"/>
              </a:spcBef>
              <a:buNone/>
            </a:pP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Первый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магистральный трубопровод (диаметром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34 см и длиной 840 км)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введен в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1946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г. до Москвы от Саратова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pic>
        <p:nvPicPr>
          <p:cNvPr id="46082" name="Picture 2" descr="Добыча и транспортировка газа - Картинка 8301/3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3643314"/>
            <a:ext cx="8215370" cy="2661064"/>
          </a:xfrm>
          <a:prstGeom prst="rect">
            <a:avLst/>
          </a:prstGeom>
          <a:noFill/>
        </p:spPr>
      </p:pic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3929058" y="6489700"/>
            <a:ext cx="5078413" cy="3683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57188" y="428625"/>
            <a:ext cx="8429625" cy="5643563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42938" y="714375"/>
            <a:ext cx="2357437" cy="1000125"/>
          </a:xfrm>
        </p:spPr>
        <p:txBody>
          <a:bodyPr wrap="square" t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algn="ctr"/>
            <a:r>
              <a:rPr lang="ru-RU" sz="2500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План </a:t>
            </a:r>
            <a:r>
              <a:rPr lang="ru-RU" sz="2800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занятия</a:t>
            </a:r>
            <a:r>
              <a:rPr lang="ru-RU" sz="2500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:</a:t>
            </a:r>
            <a:r>
              <a:rPr lang="ru-RU" sz="4300" b="0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4300" b="0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</a:br>
            <a:endParaRPr lang="ru-RU" sz="4100" dirty="0" smtClean="0">
              <a:solidFill>
                <a:srgbClr val="61616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00034" y="1214422"/>
            <a:ext cx="8143875" cy="4643470"/>
          </a:xfrm>
          <a:solidFill>
            <a:schemeClr val="bg1">
              <a:lumMod val="60000"/>
              <a:lumOff val="40000"/>
            </a:schemeClr>
          </a:solidFill>
        </p:spPr>
        <p:txBody>
          <a:bodyPr>
            <a:normAutofit fontScale="92500"/>
          </a:bodyPr>
          <a:lstStyle/>
          <a:p>
            <a:pPr marL="0" indent="450850" algn="just" fontAlgn="auto">
              <a:spcAft>
                <a:spcPts val="0"/>
              </a:spcAft>
              <a:buFont typeface="Wingdings 2"/>
              <a:buAutoNum type="arabicPeriod"/>
              <a:defRPr/>
            </a:pPr>
            <a:r>
              <a:rPr lang="ru-RU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Недра: их характеристика и структура.</a:t>
            </a:r>
          </a:p>
          <a:p>
            <a:pPr marL="0" indent="450850" algn="just">
              <a:buFont typeface="Wingdings 2"/>
              <a:buAutoNum type="arabicPeriod"/>
              <a:defRPr/>
            </a:pPr>
            <a:r>
              <a:rPr lang="ru-RU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Общая характеристика и классификация природных ресурсов и их роль в хозяйственной деятельности человека.</a:t>
            </a:r>
            <a:r>
              <a:rPr lang="ru-RU" sz="2800" dirty="0" smtClean="0"/>
              <a:t> </a:t>
            </a:r>
            <a:endParaRPr lang="ru-RU" sz="28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450850" algn="just">
              <a:buFont typeface="Wingdings 2"/>
              <a:buAutoNum type="arabicPeriod"/>
              <a:defRPr/>
            </a:pPr>
            <a:r>
              <a:rPr lang="ru-RU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Оценка природно-ресурсного потенциала Республики Беларусь. </a:t>
            </a:r>
          </a:p>
          <a:p>
            <a:pPr marL="0" indent="450850" algn="just">
              <a:buFont typeface="Wingdings 2"/>
              <a:buAutoNum type="arabicPeriod"/>
              <a:defRPr/>
            </a:pPr>
            <a:r>
              <a:rPr lang="ru-RU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Виды топлива, их состав и теплота сгорания.</a:t>
            </a:r>
          </a:p>
          <a:p>
            <a:pPr marL="0" indent="450850" algn="just">
              <a:buFont typeface="Wingdings 2"/>
              <a:buAutoNum type="arabicPeriod"/>
              <a:defRPr/>
            </a:pPr>
            <a:r>
              <a:rPr lang="ru-RU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Характеристики различных типов электростанций, их КПД, сроки службы и окупаемости.</a:t>
            </a:r>
          </a:p>
          <a:p>
            <a:pPr marL="0" indent="450850" algn="just">
              <a:buFont typeface="Wingdings 2"/>
              <a:buAutoNum type="arabicPeriod"/>
              <a:defRPr/>
            </a:pPr>
            <a:r>
              <a:rPr lang="ru-RU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Основные пути рационального использования и охраны недр. </a:t>
            </a:r>
          </a:p>
          <a:p>
            <a:pPr marL="0" indent="450850" algn="just" fontAlgn="auto">
              <a:spcAft>
                <a:spcPts val="0"/>
              </a:spcAft>
              <a:buFont typeface="Wingdings 2"/>
              <a:buAutoNum type="arabicPeriod"/>
              <a:defRPr/>
            </a:pPr>
            <a:endParaRPr lang="ru-RU" sz="28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450850" algn="just" fontAlgn="auto">
              <a:spcAft>
                <a:spcPts val="0"/>
              </a:spcAft>
              <a:buFont typeface="Wingdings 2"/>
              <a:buAutoNum type="arabicPeriod"/>
              <a:defRPr/>
            </a:pPr>
            <a:endParaRPr lang="ru-RU" sz="28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450850" algn="just" fontAlgn="auto">
              <a:spcAft>
                <a:spcPts val="0"/>
              </a:spcAft>
              <a:buFont typeface="Wingdings 2"/>
              <a:buAutoNum type="arabicPeriod"/>
              <a:defRPr/>
            </a:pPr>
            <a:endParaRPr lang="ru-RU" sz="28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450850" algn="just" fontAlgn="auto">
              <a:spcAft>
                <a:spcPts val="0"/>
              </a:spcAft>
              <a:buFont typeface="Wingdings 2"/>
              <a:buAutoNum type="arabicPeriod"/>
              <a:defRPr/>
            </a:pPr>
            <a:endParaRPr lang="ru-RU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388" name="TextBox 1"/>
          <p:cNvSpPr txBox="1">
            <a:spLocks noChangeArrowheads="1"/>
          </p:cNvSpPr>
          <p:nvPr/>
        </p:nvSpPr>
        <p:spPr bwMode="auto">
          <a:xfrm>
            <a:off x="3571875" y="6143625"/>
            <a:ext cx="50784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85720" y="357166"/>
            <a:ext cx="8572560" cy="6215106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4274" name="Picture 2" descr="Разрыв земли. Добыча сланцевого газа в Украине может стать э…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428604"/>
            <a:ext cx="7000924" cy="5869107"/>
          </a:xfrm>
          <a:prstGeom prst="rect">
            <a:avLst/>
          </a:prstGeom>
          <a:noFill/>
        </p:spPr>
      </p:pic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929058" y="6489700"/>
            <a:ext cx="5078413" cy="3683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720" y="214290"/>
            <a:ext cx="8572560" cy="6215106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035" name="Rectangle 1"/>
          <p:cNvSpPr>
            <a:spLocks noChangeArrowheads="1"/>
          </p:cNvSpPr>
          <p:nvPr/>
        </p:nvSpPr>
        <p:spPr bwMode="auto">
          <a:xfrm>
            <a:off x="357158" y="285729"/>
            <a:ext cx="8429652" cy="607858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just" eaLnBrk="0" hangingPunct="0"/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Ископаемый уголь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(от лат. 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с</a:t>
            </a:r>
            <a:r>
              <a:rPr lang="la-Latn" sz="2400" i="1" dirty="0" smtClean="0">
                <a:latin typeface="Times New Roman" pitchFamily="18" charset="0"/>
                <a:cs typeface="Times New Roman" pitchFamily="18" charset="0"/>
              </a:rPr>
              <a:t>arbō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 — полезное ископаемое, вид топлива, образовавшийся из частей древних растений под землей без доступа кислорода. Уголь был первым из используемых человеком видов ископаемого топлива и позволил совершить промышленную революцию, которая в свою очередь способствовала развитию угольной промышленности, обеспечив её более современной технологией.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Мировой запас угля оценивается в 9-11 трлн.т.</a:t>
            </a:r>
            <a:endParaRPr lang="ru-RU" sz="2400" b="1" dirty="0" smtClean="0">
              <a:solidFill>
                <a:srgbClr val="000000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algn="just" eaLnBrk="0" hangingPunct="0">
              <a:spcBef>
                <a:spcPts val="600"/>
              </a:spcBef>
            </a:pPr>
            <a:r>
              <a:rPr lang="ru-RU" sz="2400" b="1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Использование:</a:t>
            </a:r>
            <a:endParaRPr lang="ru-RU" sz="2400" b="1" dirty="0">
              <a:solidFill>
                <a:srgbClr val="000000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algn="just" eaLnBrk="0" hangingPunct="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в </a:t>
            </a:r>
            <a:r>
              <a:rPr lang="ru-RU" sz="24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качестве   топлива   в   местах   добычи. </a:t>
            </a:r>
            <a:endParaRPr lang="ru-RU" sz="2400" u="sng" dirty="0">
              <a:solidFill>
                <a:srgbClr val="000000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algn="just" eaLnBrk="0" hangingPunct="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в </a:t>
            </a:r>
            <a:r>
              <a:rPr lang="ru-RU" sz="24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черной </a:t>
            </a:r>
            <a:r>
              <a:rPr lang="ru-RU" sz="240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металлургии (коксующиеся   угли) </a:t>
            </a:r>
            <a:r>
              <a:rPr lang="ru-RU" sz="2400" b="1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 </a:t>
            </a:r>
            <a:endParaRPr lang="ru-RU" sz="2400" b="1" dirty="0"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algn="just" eaLnBrk="0" hangingPunct="0"/>
            <a:r>
              <a:rPr lang="ru-RU" sz="2400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Получение </a:t>
            </a:r>
            <a:r>
              <a:rPr lang="ru-RU" sz="2400" u="sng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кокса</a:t>
            </a:r>
            <a:r>
              <a:rPr lang="ru-RU" sz="2400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(твердое пористое вещество) осуществляется путем нагрева в печах без доступа воздуха  до   950-1000 С. </a:t>
            </a:r>
            <a:r>
              <a:rPr lang="ru-RU" sz="24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endParaRPr lang="ru-RU" sz="2400" b="1" dirty="0">
              <a:solidFill>
                <a:srgbClr val="000000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algn="just" eaLnBrk="0" hangingPunct="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сырье </a:t>
            </a:r>
            <a:r>
              <a:rPr lang="ru-RU" sz="24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для производства </a:t>
            </a:r>
            <a:r>
              <a:rPr lang="ru-RU" sz="2400" u="sng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пластмасс, смол, лекарств, удобрений</a:t>
            </a:r>
            <a:r>
              <a:rPr lang="ru-RU" sz="24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 </a:t>
            </a:r>
          </a:p>
          <a:p>
            <a:pPr algn="just" eaLnBrk="0" hangingPunct="0">
              <a:buFont typeface="Wingdings" pitchFamily="2" charset="2"/>
              <a:buChar char="ü"/>
            </a:pPr>
            <a:r>
              <a:rPr lang="ru-RU" sz="2400" b="1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Добывают   </a:t>
            </a:r>
            <a:r>
              <a:rPr lang="ru-RU" sz="2400" b="1" u="sng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открытым   и   шахтным   </a:t>
            </a:r>
            <a:r>
              <a:rPr lang="ru-RU" sz="2400" b="1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способами. </a:t>
            </a:r>
            <a:endParaRPr lang="ru-RU" sz="2400" b="1" dirty="0"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929058" y="6489700"/>
            <a:ext cx="5078413" cy="3683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85720" y="357166"/>
            <a:ext cx="8572560" cy="614366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428596" y="500042"/>
            <a:ext cx="82868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На  долю  </a:t>
            </a:r>
            <a:r>
              <a:rPr lang="ru-RU" sz="2400" u="sng" dirty="0" smtClean="0">
                <a:latin typeface="Times New Roman" pitchFamily="18" charset="0"/>
                <a:cs typeface="Times New Roman" pitchFamily="18" charset="0"/>
              </a:rPr>
              <a:t>России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,   </a:t>
            </a:r>
            <a:r>
              <a:rPr lang="ru-RU" sz="2400" u="sng" dirty="0" smtClean="0">
                <a:latin typeface="Times New Roman" pitchFamily="18" charset="0"/>
                <a:cs typeface="Times New Roman" pitchFamily="18" charset="0"/>
              </a:rPr>
              <a:t>США,   Китая   и ЮАР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приходится </a:t>
            </a:r>
            <a:r>
              <a:rPr lang="ru-RU" sz="2400" u="sng" dirty="0" smtClean="0">
                <a:latin typeface="Times New Roman" pitchFamily="18" charset="0"/>
                <a:cs typeface="Times New Roman" pitchFamily="18" charset="0"/>
              </a:rPr>
              <a:t>90% добычи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 Крупными запасами обладают Польша, Германия,   Австралия,   Великобритания. </a:t>
            </a:r>
          </a:p>
          <a:p>
            <a:pPr lvl="0"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До 60-х в структуре мирового топливного баланса доминировал    уголь   (более 50%). 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Рисунок 6" descr="Каменный уголь - Картинка 16302/19"/>
          <p:cNvPicPr/>
          <p:nvPr/>
        </p:nvPicPr>
        <p:blipFill>
          <a:blip r:embed="rId2"/>
          <a:srcRect t="24038" b="9375"/>
          <a:stretch>
            <a:fillRect/>
          </a:stretch>
        </p:blipFill>
        <p:spPr bwMode="auto">
          <a:xfrm>
            <a:off x="1428728" y="2571744"/>
            <a:ext cx="6500858" cy="3714776"/>
          </a:xfrm>
          <a:prstGeom prst="rect">
            <a:avLst/>
          </a:prstGeom>
          <a:noFill/>
        </p:spPr>
      </p:pic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3929058" y="6489700"/>
            <a:ext cx="5078413" cy="3683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Природные ресурсы франции-изображения - рисунки кид и кэт"/>
          <p:cNvPicPr/>
          <p:nvPr/>
        </p:nvPicPr>
        <p:blipFill>
          <a:blip r:embed="rId2"/>
          <a:srcRect b="26544"/>
          <a:stretch>
            <a:fillRect/>
          </a:stretch>
        </p:blipFill>
        <p:spPr bwMode="auto">
          <a:xfrm>
            <a:off x="428596" y="428604"/>
            <a:ext cx="8286807" cy="5857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3929058" y="6489700"/>
            <a:ext cx="5078413" cy="3683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285720" y="142852"/>
            <a:ext cx="8572560" cy="6357982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spcBef>
                <a:spcPct val="0"/>
              </a:spcBef>
            </a:pPr>
            <a:endParaRPr lang="ru-RU" dirty="0" smtClean="0">
              <a:latin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4348" y="285728"/>
            <a:ext cx="7715304" cy="95410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b="1" i="1" dirty="0" smtClean="0">
                <a:latin typeface="Times New Roman" pitchFamily="18" charset="0"/>
                <a:cs typeface="Times New Roman" pitchFamily="18" charset="0"/>
              </a:rPr>
              <a:t>Основные экологические проблемы добычи и использования природных ресурсов</a:t>
            </a:r>
            <a:endParaRPr lang="ru-RU" sz="2800" b="1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1214422"/>
            <a:ext cx="8286808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активизация геологических процессов; </a:t>
            </a:r>
          </a:p>
          <a:p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(оползни, провалы, оседание почвы и горных пород);</a:t>
            </a:r>
          </a:p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В Кузбассе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цепь провалов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30 м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глубиной)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более 50 км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buFont typeface="Wingdings" pitchFamily="2" charset="2"/>
              <a:buChar char="ü"/>
            </a:pP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химическое загрязнение почв;</a:t>
            </a:r>
          </a:p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В радиусе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40 км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от действующего карьера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урожайность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с/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х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культур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снижается на 30%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 typeface="Wingdings" pitchFamily="2" charset="2"/>
              <a:buChar char="ü"/>
            </a:pP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загрязнение воздуха выбросами серы в результате горения;</a:t>
            </a:r>
          </a:p>
          <a:p>
            <a:pPr>
              <a:buFont typeface="Wingdings" pitchFamily="2" charset="2"/>
              <a:buChar char="ü"/>
            </a:pP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снижение уровня грунтовых вод;</a:t>
            </a:r>
          </a:p>
          <a:p>
            <a:pPr>
              <a:buFont typeface="Wingdings" pitchFamily="2" charset="2"/>
              <a:buChar char="ü"/>
            </a:pP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радиоактивное загрязнение;</a:t>
            </a:r>
          </a:p>
          <a:p>
            <a:pPr>
              <a:buFont typeface="Wingdings" pitchFamily="2" charset="2"/>
              <a:buChar char="ü"/>
            </a:pP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накопление отходов.</a:t>
            </a:r>
            <a:endParaRPr lang="ru-RU" sz="2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3929058" y="6489700"/>
            <a:ext cx="5078413" cy="3683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357158" y="5357826"/>
            <a:ext cx="842968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850" algn="just"/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На 1 жителя Земли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ежегодно добывается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20 т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сырьевых ресурсов. </a:t>
            </a:r>
          </a:p>
          <a:p>
            <a:pPr algn="just"/>
            <a:r>
              <a:rPr lang="ru-RU" sz="2000" b="1" i="1" u="sng" dirty="0" smtClean="0">
                <a:latin typeface="Times New Roman" pitchFamily="18" charset="0"/>
                <a:cs typeface="Times New Roman" pitchFamily="18" charset="0"/>
              </a:rPr>
              <a:t>Из них несколько % переходит в конечный продукт, а остальное - отходы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85720" y="357166"/>
            <a:ext cx="8572560" cy="614366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428596" y="642918"/>
            <a:ext cx="8072494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Природно-ресурсный потенциал Республики Беларусь. </a:t>
            </a:r>
            <a:endParaRPr lang="ru-RU" sz="24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00034" y="1214422"/>
            <a:ext cx="821537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850" algn="just"/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Геологические исследования, интенсивно проводимые в послевоенные годы, опровергли ранее существовавшее представление о Беларуси как стране бедной на минерально-сырьевые ресурсы. В настоящее время в ее недрах выявлено и разведано почти 5 тыс. месторождений, представляющих около 30 видов минерального сырья. Важнейшими полезными ископаемыми, добыча которых наиболее существенно воздействует на экономику страны, являются калийные и каменные соли, нефть, торф, строительные материалы и сырье для их производства, подземные пресные и минеральные воды.</a:t>
            </a:r>
            <a:endParaRPr lang="ru-RU" sz="2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929058" y="6489700"/>
            <a:ext cx="5078413" cy="3683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14282" y="214290"/>
            <a:ext cx="8715436" cy="6286544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9394" name="Object 1"/>
          <p:cNvGraphicFramePr>
            <a:graphicFrameLocks noChangeAspect="1"/>
          </p:cNvGraphicFramePr>
          <p:nvPr/>
        </p:nvGraphicFramePr>
        <p:xfrm>
          <a:off x="500034" y="1500174"/>
          <a:ext cx="8215370" cy="3884978"/>
        </p:xfrm>
        <a:graphic>
          <a:graphicData uri="http://schemas.openxmlformats.org/presentationml/2006/ole">
            <p:oleObj spid="_x0000_s59394" name="Слайд" r:id="rId3" imgW="4568900" imgH="3425883" progId="PowerPoint.Slide.12">
              <p:embed/>
            </p:oleObj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428596" y="5500702"/>
            <a:ext cx="82868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0" hangingPunct="0"/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Доля местных топливных ресурсов (нефть, попутный газ, торф, дрова и другие виды) в топливно-энергетическом балансе республики составляет 17,1% </a:t>
            </a:r>
            <a:endParaRPr lang="ru-RU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28596" y="214290"/>
            <a:ext cx="821537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Недра Беларуси не богаты ископаемыми, которые могут использоваться в качестве топлива. Из имеющихся разведаны лишь небольшие месторождения. Среди них нефть - открыта была в 1964 г. Годовая добыча составляет 2 млн. т в год.</a:t>
            </a:r>
            <a:endParaRPr lang="ru-RU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929058" y="6489700"/>
            <a:ext cx="5078413" cy="3683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720" y="357166"/>
            <a:ext cx="8572560" cy="614366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428596" y="500042"/>
            <a:ext cx="828680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открыто </a:t>
            </a:r>
            <a:r>
              <a:rPr lang="ru-RU" sz="2400" u="sng" dirty="0" smtClean="0">
                <a:latin typeface="Times New Roman" pitchFamily="18" charset="0"/>
                <a:cs typeface="Times New Roman" pitchFamily="18" charset="0"/>
              </a:rPr>
              <a:t>71 месторождение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нефти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(в т.ч. 2 нефтегазоконденсатных), 68 -в Гомельской,  3 в Могилевской. 30 эксплуатируются. </a:t>
            </a:r>
          </a:p>
          <a:p>
            <a:pPr algn="just">
              <a:spcBef>
                <a:spcPct val="0"/>
              </a:spcBef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-разработка  с  </a:t>
            </a:r>
            <a:r>
              <a:rPr lang="ru-RU" sz="2400" u="sng" dirty="0" smtClean="0">
                <a:latin typeface="Times New Roman" pitchFamily="18" charset="0"/>
                <a:cs typeface="Times New Roman" pitchFamily="18" charset="0"/>
              </a:rPr>
              <a:t>1965г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    С 1965 по 1975  -  </a:t>
            </a:r>
            <a:r>
              <a:rPr lang="ru-RU" sz="2400" u="sng" dirty="0" smtClean="0">
                <a:latin typeface="Times New Roman" pitchFamily="18" charset="0"/>
                <a:cs typeface="Times New Roman" pitchFamily="18" charset="0"/>
              </a:rPr>
              <a:t>(8 млн.т). </a:t>
            </a:r>
          </a:p>
          <a:p>
            <a:pPr algn="just">
              <a:spcBef>
                <a:spcPct val="0"/>
              </a:spcBef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После пошел спад т.к. новые месторождения были небольшими. </a:t>
            </a:r>
          </a:p>
          <a:p>
            <a:pPr algn="just">
              <a:spcBef>
                <a:spcPct val="0"/>
              </a:spcBef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-С   1984   добыча -  </a:t>
            </a:r>
            <a:r>
              <a:rPr lang="ru-RU" sz="2400" u="sng" dirty="0" smtClean="0">
                <a:latin typeface="Times New Roman" pitchFamily="18" charset="0"/>
                <a:cs typeface="Times New Roman" pitchFamily="18" charset="0"/>
              </a:rPr>
              <a:t>2 млн. т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   А  потребности  - </a:t>
            </a:r>
            <a:r>
              <a:rPr lang="ru-RU" sz="2400" u="sng" dirty="0" smtClean="0">
                <a:latin typeface="Times New Roman" pitchFamily="18" charset="0"/>
                <a:cs typeface="Times New Roman" pitchFamily="18" charset="0"/>
              </a:rPr>
              <a:t>15,0  млн. т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algn="just">
              <a:spcBef>
                <a:spcPct val="0"/>
              </a:spcBef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-В  </a:t>
            </a:r>
            <a:r>
              <a:rPr lang="ru-RU" sz="2400" u="sng" dirty="0" smtClean="0">
                <a:latin typeface="Times New Roman" pitchFamily="18" charset="0"/>
                <a:cs typeface="Times New Roman" pitchFamily="18" charset="0"/>
              </a:rPr>
              <a:t>1998 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добыта  100 млн. т   бел. нефти. </a:t>
            </a:r>
          </a:p>
          <a:p>
            <a:pPr algn="just">
              <a:spcBef>
                <a:spcPct val="0"/>
              </a:spcBef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ru-RU" sz="2400" u="sng" dirty="0" smtClean="0">
                <a:latin typeface="Times New Roman" pitchFamily="18" charset="0"/>
                <a:cs typeface="Times New Roman" pitchFamily="18" charset="0"/>
              </a:rPr>
              <a:t>Начальные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извлекаемые ресурсы оцениваются в </a:t>
            </a:r>
            <a:r>
              <a:rPr lang="ru-RU" sz="2400" u="sng" dirty="0" smtClean="0">
                <a:latin typeface="Times New Roman" pitchFamily="18" charset="0"/>
                <a:cs typeface="Times New Roman" pitchFamily="18" charset="0"/>
              </a:rPr>
              <a:t>338 млн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 т, </a:t>
            </a:r>
            <a:r>
              <a:rPr lang="ru-RU" sz="2400" u="sng" dirty="0" smtClean="0">
                <a:latin typeface="Times New Roman" pitchFamily="18" charset="0"/>
                <a:cs typeface="Times New Roman" pitchFamily="18" charset="0"/>
              </a:rPr>
              <a:t>остаточные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разведанные- </a:t>
            </a:r>
            <a:r>
              <a:rPr lang="ru-RU" sz="2400" u="sng" dirty="0" smtClean="0">
                <a:latin typeface="Times New Roman" pitchFamily="18" charset="0"/>
                <a:cs typeface="Times New Roman" pitchFamily="18" charset="0"/>
              </a:rPr>
              <a:t>58 млн. т. </a:t>
            </a:r>
          </a:p>
          <a:p>
            <a:pPr algn="just">
              <a:spcBef>
                <a:spcPct val="0"/>
              </a:spcBef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ru-RU" sz="2400" u="sng" dirty="0" smtClean="0">
                <a:latin typeface="Times New Roman" pitchFamily="18" charset="0"/>
                <a:cs typeface="Times New Roman" pitchFamily="18" charset="0"/>
              </a:rPr>
              <a:t>Обеспеченность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запасами - </a:t>
            </a:r>
            <a:r>
              <a:rPr lang="ru-RU" sz="2400" u="sng" dirty="0" smtClean="0">
                <a:latin typeface="Times New Roman" pitchFamily="18" charset="0"/>
                <a:cs typeface="Times New Roman" pitchFamily="18" charset="0"/>
              </a:rPr>
              <a:t>15 лет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на уровне годовой добычи (2,0 млн.), а вместе с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трудноизвлекаемыми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ru-RU" sz="2400" u="sng" dirty="0" smtClean="0">
                <a:latin typeface="Times New Roman" pitchFamily="18" charset="0"/>
                <a:cs typeface="Times New Roman" pitchFamily="18" charset="0"/>
              </a:rPr>
              <a:t>29 лет.</a:t>
            </a:r>
          </a:p>
          <a:p>
            <a:pPr algn="just">
              <a:spcBef>
                <a:spcPct val="0"/>
              </a:spcBef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-извлечение нефти в Беларуси </a:t>
            </a:r>
            <a:r>
              <a:rPr lang="ru-RU" sz="2400" u="sng" dirty="0" smtClean="0">
                <a:latin typeface="Times New Roman" pitchFamily="18" charset="0"/>
                <a:cs typeface="Times New Roman" pitchFamily="18" charset="0"/>
              </a:rPr>
              <a:t>не превышает 40 %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от возможного, в то время как новейшие технологии позволяют повысить этот показатель </a:t>
            </a:r>
            <a:r>
              <a:rPr lang="ru-RU" sz="2400" u="sng" dirty="0" smtClean="0">
                <a:latin typeface="Times New Roman" pitchFamily="18" charset="0"/>
                <a:cs typeface="Times New Roman" pitchFamily="18" charset="0"/>
              </a:rPr>
              <a:t>до 60 %</a:t>
            </a: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929058" y="6489700"/>
            <a:ext cx="5078413" cy="3683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85720" y="357166"/>
            <a:ext cx="8572560" cy="6215106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357158" y="642918"/>
            <a:ext cx="842968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ru-RU" sz="2400" u="sng" dirty="0" smtClean="0">
                <a:latin typeface="Times New Roman" pitchFamily="18" charset="0"/>
                <a:cs typeface="Times New Roman" pitchFamily="18" charset="0"/>
              </a:rPr>
              <a:t>Газ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добывается 204 млн.м</a:t>
            </a:r>
            <a:r>
              <a:rPr lang="ru-RU" sz="2400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Припятский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прогиб,  (Красносельское). Запасы- 1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млрд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 м</a:t>
            </a:r>
            <a:r>
              <a:rPr lang="ru-RU" sz="2400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endParaRPr lang="ru-RU" sz="2400" u="sng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defRPr/>
            </a:pPr>
            <a:r>
              <a:rPr lang="ru-RU" sz="2400" u="sng" dirty="0" smtClean="0">
                <a:latin typeface="Times New Roman" pitchFamily="18" charset="0"/>
                <a:cs typeface="Times New Roman" pitchFamily="18" charset="0"/>
              </a:rPr>
              <a:t>Торф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 прогнозные -3,0 млрд. т, для промышленной добычи пригодно   240 млн. т.  Годовая   добыча 4 — 5 млн. т,             и   4 млн. т   добывается   для   нужд   сельского   хозяйства. </a:t>
            </a:r>
          </a:p>
          <a:p>
            <a:pPr algn="just">
              <a:defRPr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В 560 озерах -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сапропели,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запасы </a:t>
            </a:r>
            <a:r>
              <a:rPr lang="ru-RU" sz="2400" u="sng" dirty="0" smtClean="0">
                <a:latin typeface="Times New Roman" pitchFamily="18" charset="0"/>
                <a:cs typeface="Times New Roman" pitchFamily="18" charset="0"/>
              </a:rPr>
              <a:t>прогнозные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-4 млрд.т. Мощность от 1 до 10 м.  Крупнейшее-  оз. 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Освейское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2400" u="sng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defRPr/>
            </a:pPr>
            <a:r>
              <a:rPr lang="ru-RU" sz="2400" u="sng" dirty="0" smtClean="0">
                <a:latin typeface="Times New Roman" pitchFamily="18" charset="0"/>
                <a:cs typeface="Times New Roman" pitchFamily="18" charset="0"/>
              </a:rPr>
              <a:t>Горючие сланцы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не являются эффективным топливом. Залежи на площади 20 тыс. км</a:t>
            </a:r>
            <a:r>
              <a:rPr lang="ru-RU" sz="2400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 Прогнозные запасы -           11   млрд. т,   (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Любанское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 и  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Туровское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).</a:t>
            </a:r>
          </a:p>
          <a:p>
            <a:pPr algn="just">
              <a:defRPr/>
            </a:pPr>
            <a:r>
              <a:rPr lang="ru-RU" sz="2400" u="sng" dirty="0" smtClean="0">
                <a:latin typeface="Times New Roman" pitchFamily="18" charset="0"/>
                <a:cs typeface="Times New Roman" pitchFamily="18" charset="0"/>
              </a:rPr>
              <a:t>Бурые угли-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низкокалорийные – влажность-60%, зольность -23%. Коммунально-бытовое топливо. Разработка не рекомендована, ущерб превысит получаемые выгоды. Прогнозные запасы - 1350,8 млн. т. (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Житковичское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Бриневское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и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Тонежское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).    Добывается 4–5   млн. т</a:t>
            </a: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929058" y="6489700"/>
            <a:ext cx="5078413" cy="3683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85720" y="285728"/>
            <a:ext cx="8572560" cy="6215106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60418" name="Object 1"/>
          <p:cNvGraphicFramePr>
            <a:graphicFrameLocks noChangeAspect="1"/>
          </p:cNvGraphicFramePr>
          <p:nvPr/>
        </p:nvGraphicFramePr>
        <p:xfrm>
          <a:off x="785786" y="1780344"/>
          <a:ext cx="7286676" cy="4668027"/>
        </p:xfrm>
        <a:graphic>
          <a:graphicData uri="http://schemas.openxmlformats.org/presentationml/2006/ole">
            <p:oleObj spid="_x0000_s60418" name="Слайд" r:id="rId3" imgW="4568900" imgH="3425883" progId="PowerPoint.Slide.12">
              <p:embed/>
            </p:oleObj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357158" y="357166"/>
            <a:ext cx="850112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В Беларуси - один из крупнейших в мире </a:t>
            </a:r>
            <a:r>
              <a:rPr lang="ru-RU" sz="2000" b="1" dirty="0" err="1" smtClean="0">
                <a:latin typeface="Times New Roman" pitchFamily="18" charset="0"/>
                <a:cs typeface="Times New Roman" pitchFamily="18" charset="0"/>
              </a:rPr>
              <a:t>калиеносных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 бассейнов (общие прогнозные запасы калийных солей - 42 млрд. т). Разведанные запасы поваренных превышают 22 млрд. т.</a:t>
            </a:r>
            <a:r>
              <a:rPr lang="ru-RU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На базе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Мозырского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мес-я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работает комбинат(с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 1982г)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мощностью - 360 тыс. т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Содержание соли   94-99</a:t>
            </a:r>
            <a:endParaRPr lang="ru-RU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929058" y="6489700"/>
            <a:ext cx="5078413" cy="3683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285720" y="357166"/>
            <a:ext cx="8572560" cy="614366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57158" y="500042"/>
            <a:ext cx="842968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850" algn="just">
              <a:tabLst>
                <a:tab pos="450850" algn="l"/>
              </a:tabLst>
            </a:pP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Недра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(от греч. 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κόλ·πος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[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ˈkɔl.pɔs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]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- лоно Земли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— 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часть земной коры, расположенная ниже почвенного слоя, а при его отсутствии — ниже земной поверхности и дна водоёмов и водотоков, простирающаяся до глубин, доступных для геологического изучения и освоения.</a:t>
            </a:r>
          </a:p>
          <a:p>
            <a:pPr indent="450850" algn="just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Часть 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Земли, включающая материальные вещества (полезные ископаемые), находящиеся в верхней части земной коры, в пределах которой возможна их добыча для всех видов деятельности людей.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00034" y="4929198"/>
            <a:ext cx="828680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800" b="1" i="1" dirty="0" smtClean="0">
                <a:latin typeface="Times New Roman" pitchFamily="18" charset="0"/>
                <a:cs typeface="Times New Roman" pitchFamily="18" charset="0"/>
              </a:rPr>
              <a:t>Впервые как юридический термин «недра», а точнее «недра земные», встречается в 1832 г. в Уставе Горном единой Руси Российской империи.</a:t>
            </a:r>
            <a:endParaRPr lang="ru-RU" sz="2800" b="1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3786182" y="6489700"/>
            <a:ext cx="50784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285720" y="357166"/>
            <a:ext cx="8501122" cy="614366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63489" name="Object 1"/>
          <p:cNvGraphicFramePr>
            <a:graphicFrameLocks noChangeAspect="1"/>
          </p:cNvGraphicFramePr>
          <p:nvPr/>
        </p:nvGraphicFramePr>
        <p:xfrm>
          <a:off x="500034" y="4214818"/>
          <a:ext cx="2571768" cy="1928826"/>
        </p:xfrm>
        <a:graphic>
          <a:graphicData uri="http://schemas.openxmlformats.org/presentationml/2006/ole">
            <p:oleObj spid="_x0000_s63489" name="Слайд" r:id="rId3" imgW="4570541" imgH="3427323" progId="PowerPoint.Slide.12">
              <p:embed/>
            </p:oleObj>
          </a:graphicData>
        </a:graphic>
      </p:graphicFrame>
      <p:pic>
        <p:nvPicPr>
          <p:cNvPr id="63492" name="Picture 4" descr="Помести сильвин в пламя. - СОКРОВИЩА ЗЕМЛИ - ПОЗНАЕМ МИР ВМЕ…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72198" y="4143380"/>
            <a:ext cx="2500330" cy="2000264"/>
          </a:xfrm>
          <a:prstGeom prst="rect">
            <a:avLst/>
          </a:prstGeom>
          <a:noFill/>
        </p:spPr>
      </p:pic>
      <p:pic>
        <p:nvPicPr>
          <p:cNvPr id="5" name="Объект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42976" y="571480"/>
            <a:ext cx="6643734" cy="3071834"/>
          </a:xfrm>
          <a:prstGeom prst="rect">
            <a:avLst/>
          </a:prstGeom>
        </p:spPr>
      </p:pic>
      <p:pic>
        <p:nvPicPr>
          <p:cNvPr id="63494" name="Picture 6" descr="Уральский экономический район - Район Уральский - Урал - Фото по географии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428992" y="4214818"/>
            <a:ext cx="2357454" cy="1770234"/>
          </a:xfrm>
          <a:prstGeom prst="rect">
            <a:avLst/>
          </a:prstGeom>
          <a:noFill/>
        </p:spPr>
      </p:pic>
      <p:cxnSp>
        <p:nvCxnSpPr>
          <p:cNvPr id="8" name="Прямая со стрелкой 7"/>
          <p:cNvCxnSpPr/>
          <p:nvPr/>
        </p:nvCxnSpPr>
        <p:spPr>
          <a:xfrm rot="5400000">
            <a:off x="2035951" y="3821909"/>
            <a:ext cx="357190" cy="28575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rot="5400000">
            <a:off x="4464843" y="3964785"/>
            <a:ext cx="357190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rot="16200000" flipH="1">
            <a:off x="6858016" y="3786190"/>
            <a:ext cx="285752" cy="28575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3929058" y="6489700"/>
            <a:ext cx="5078413" cy="3683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85720" y="142852"/>
            <a:ext cx="8572560" cy="6429420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285720" y="214290"/>
            <a:ext cx="8429684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ru-RU" sz="2000" b="1" u="sng" dirty="0" smtClean="0">
                <a:latin typeface="Times New Roman" pitchFamily="18" charset="0"/>
                <a:cs typeface="Times New Roman" pitchFamily="18" charset="0"/>
              </a:rPr>
              <a:t>фосфоритоносные</a:t>
            </a:r>
            <a:r>
              <a:rPr lang="ru-RU" sz="2000" u="sng" dirty="0" smtClean="0">
                <a:latin typeface="Times New Roman" pitchFamily="18" charset="0"/>
                <a:cs typeface="Times New Roman" pitchFamily="18" charset="0"/>
              </a:rPr>
              <a:t> бассейны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ru-RU" sz="2000" b="1" dirty="0" err="1" smtClean="0">
                <a:latin typeface="Times New Roman" pitchFamily="18" charset="0"/>
                <a:cs typeface="Times New Roman" pitchFamily="18" charset="0"/>
              </a:rPr>
              <a:t>Сожский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(запасы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30 млн.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т)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и </a:t>
            </a:r>
            <a:r>
              <a:rPr lang="ru-RU" sz="2000" b="1" dirty="0" err="1" smtClean="0">
                <a:latin typeface="Times New Roman" pitchFamily="18" charset="0"/>
                <a:cs typeface="Times New Roman" pitchFamily="18" charset="0"/>
              </a:rPr>
              <a:t>Припятский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algn="just">
              <a:defRPr/>
            </a:pPr>
            <a:r>
              <a:rPr lang="ru-RU" sz="2000" b="1" u="sng" dirty="0" smtClean="0">
                <a:latin typeface="Times New Roman" pitchFamily="18" charset="0"/>
                <a:cs typeface="Times New Roman" pitchFamily="18" charset="0"/>
              </a:rPr>
              <a:t>железные руды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 (</a:t>
            </a:r>
            <a:r>
              <a:rPr lang="ru-RU" sz="2000" b="1" dirty="0" err="1" smtClean="0">
                <a:latin typeface="Times New Roman" pitchFamily="18" charset="0"/>
                <a:cs typeface="Times New Roman" pitchFamily="18" charset="0"/>
              </a:rPr>
              <a:t>Околовское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 и </a:t>
            </a:r>
            <a:r>
              <a:rPr lang="ru-RU" sz="2000" b="1" dirty="0" err="1" smtClean="0">
                <a:latin typeface="Times New Roman" pitchFamily="18" charset="0"/>
                <a:cs typeface="Times New Roman" pitchFamily="18" charset="0"/>
              </a:rPr>
              <a:t>Новоселковское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) с общими запасами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340 млн. т. </a:t>
            </a:r>
            <a:r>
              <a:rPr lang="ru-RU" sz="2000" b="1" dirty="0" err="1" smtClean="0">
                <a:latin typeface="Times New Roman" pitchFamily="18" charset="0"/>
                <a:cs typeface="Times New Roman" pitchFamily="18" charset="0"/>
              </a:rPr>
              <a:t>Новоселковское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кроме железа содержат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титан и ванадий</a:t>
            </a:r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defRPr/>
            </a:pPr>
            <a:r>
              <a:rPr lang="ru-RU" sz="2000" b="1" u="sng" dirty="0" smtClean="0">
                <a:latin typeface="Times New Roman" pitchFamily="18" charset="0"/>
                <a:cs typeface="Times New Roman" pitchFamily="18" charset="0"/>
              </a:rPr>
              <a:t>Болотные железные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 руды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повсеместно,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300 месторождений.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С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ырье для производства минеральных красок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algn="just">
              <a:defRPr/>
            </a:pP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Припятский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прогиб -</a:t>
            </a:r>
            <a:r>
              <a:rPr lang="ru-RU" sz="2000" b="1" u="sng" dirty="0" err="1" smtClean="0">
                <a:latin typeface="Times New Roman" pitchFamily="18" charset="0"/>
                <a:cs typeface="Times New Roman" pitchFamily="18" charset="0"/>
              </a:rPr>
              <a:t>давсанитовые</a:t>
            </a:r>
            <a:r>
              <a:rPr lang="ru-RU" sz="2000" b="1" u="sng" dirty="0" smtClean="0">
                <a:latin typeface="Times New Roman" pitchFamily="18" charset="0"/>
                <a:cs typeface="Times New Roman" pitchFamily="18" charset="0"/>
              </a:rPr>
              <a:t> руды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Заозерное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), сырье </a:t>
            </a:r>
            <a:r>
              <a:rPr lang="ru-RU" sz="2000" u="sng" dirty="0" smtClean="0">
                <a:latin typeface="Times New Roman" pitchFamily="18" charset="0"/>
                <a:cs typeface="Times New Roman" pitchFamily="18" charset="0"/>
              </a:rPr>
              <a:t>для производства кальцинированной соды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algn="just">
              <a:defRPr/>
            </a:pP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Пески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 Используются как в естественном состоянии, так и после обогащения. </a:t>
            </a:r>
          </a:p>
          <a:p>
            <a:pPr algn="just">
              <a:defRPr/>
            </a:pPr>
            <a:r>
              <a:rPr lang="ru-RU" sz="2000" b="1" u="sng" dirty="0" smtClean="0">
                <a:latin typeface="Times New Roman" pitchFamily="18" charset="0"/>
                <a:cs typeface="Times New Roman" pitchFamily="18" charset="0"/>
              </a:rPr>
              <a:t>строительные и силикатные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пески (общие запасы около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350 </a:t>
            </a:r>
            <a:r>
              <a:rPr lang="ru-RU" sz="2000" b="1" dirty="0" err="1" smtClean="0">
                <a:latin typeface="Times New Roman" pitchFamily="18" charset="0"/>
                <a:cs typeface="Times New Roman" pitchFamily="18" charset="0"/>
              </a:rPr>
              <a:t>млн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 м</a:t>
            </a:r>
            <a:r>
              <a:rPr lang="ru-RU" sz="2000" b="1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). Ежегодная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добыча 7—8 </a:t>
            </a:r>
            <a:r>
              <a:rPr lang="ru-RU" sz="2000" b="1" dirty="0" err="1" smtClean="0">
                <a:latin typeface="Times New Roman" pitchFamily="18" charset="0"/>
                <a:cs typeface="Times New Roman" pitchFamily="18" charset="0"/>
              </a:rPr>
              <a:t>млн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 м</a:t>
            </a:r>
            <a:r>
              <a:rPr lang="ru-RU" sz="2000" b="1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 Пески залегают в виде линз. </a:t>
            </a:r>
            <a:r>
              <a:rPr lang="ru-RU" sz="2000" u="sng" dirty="0" smtClean="0">
                <a:latin typeface="Times New Roman" pitchFamily="18" charset="0"/>
                <a:cs typeface="Times New Roman" pitchFamily="18" charset="0"/>
              </a:rPr>
              <a:t>Мощность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15 м.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just">
              <a:defRPr/>
            </a:pPr>
            <a:r>
              <a:rPr lang="ru-RU" sz="2000" b="1" i="1" u="sng" dirty="0" smtClean="0">
                <a:latin typeface="Times New Roman" pitchFamily="18" charset="0"/>
                <a:cs typeface="Times New Roman" pitchFamily="18" charset="0"/>
              </a:rPr>
              <a:t>стекольные пески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-в Гомельской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и Брестской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областях. Общие запасы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15 </a:t>
            </a:r>
            <a:r>
              <a:rPr lang="ru-RU" sz="2000" b="1" dirty="0" err="1" smtClean="0">
                <a:latin typeface="Times New Roman" pitchFamily="18" charset="0"/>
                <a:cs typeface="Times New Roman" pitchFamily="18" charset="0"/>
              </a:rPr>
              <a:t>млн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 м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. </a:t>
            </a:r>
          </a:p>
          <a:p>
            <a:pPr algn="just">
              <a:defRPr/>
            </a:pPr>
            <a:r>
              <a:rPr lang="ru-RU" sz="2000" b="1" i="1" u="sng" dirty="0" smtClean="0">
                <a:latin typeface="Times New Roman" pitchFamily="18" charset="0"/>
                <a:cs typeface="Times New Roman" pitchFamily="18" charset="0"/>
              </a:rPr>
              <a:t>песчано-гравийный материа</a:t>
            </a:r>
            <a:r>
              <a:rPr lang="ru-RU" sz="2000" b="1" u="sng" dirty="0" smtClean="0">
                <a:latin typeface="Times New Roman" pitchFamily="18" charset="0"/>
                <a:cs typeface="Times New Roman" pitchFamily="18" charset="0"/>
              </a:rPr>
              <a:t>л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в северной и центральной Беларуси. Мощность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 1—20 м.  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бщие запасы 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700 </a:t>
            </a:r>
            <a:r>
              <a:rPr lang="ru-RU" sz="2000" b="1" dirty="0" err="1" smtClean="0">
                <a:latin typeface="Times New Roman" pitchFamily="18" charset="0"/>
                <a:cs typeface="Times New Roman" pitchFamily="18" charset="0"/>
              </a:rPr>
              <a:t>млн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 м</a:t>
            </a:r>
            <a:r>
              <a:rPr lang="ru-RU" sz="2000" b="1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  Д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обывается  3  </a:t>
            </a:r>
            <a:r>
              <a:rPr lang="ru-RU" sz="2000" b="1" dirty="0" err="1" smtClean="0">
                <a:latin typeface="Times New Roman" pitchFamily="18" charset="0"/>
                <a:cs typeface="Times New Roman" pitchFamily="18" charset="0"/>
              </a:rPr>
              <a:t>млн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 м</a:t>
            </a:r>
            <a:r>
              <a:rPr lang="ru-RU" sz="2000" b="1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defRPr/>
            </a:pPr>
            <a:r>
              <a:rPr lang="ru-RU" sz="2000" b="1" u="sng" dirty="0" smtClean="0">
                <a:latin typeface="Times New Roman" pitchFamily="18" charset="0"/>
                <a:cs typeface="Times New Roman" pitchFamily="18" charset="0"/>
              </a:rPr>
              <a:t>Глины -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сырьевой базой для производства керамики, цемента. Общими запасами 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200  </a:t>
            </a:r>
            <a:r>
              <a:rPr lang="ru-RU" sz="2000" b="1" dirty="0" err="1" smtClean="0">
                <a:latin typeface="Times New Roman" pitchFamily="18" charset="0"/>
                <a:cs typeface="Times New Roman" pitchFamily="18" charset="0"/>
              </a:rPr>
              <a:t>млн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 м</a:t>
            </a:r>
            <a:r>
              <a:rPr lang="ru-RU" sz="2000" b="1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 Добыча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3,5 </a:t>
            </a:r>
            <a:r>
              <a:rPr lang="ru-RU" sz="2000" b="1" dirty="0" err="1" smtClean="0">
                <a:latin typeface="Times New Roman" pitchFamily="18" charset="0"/>
                <a:cs typeface="Times New Roman" pitchFamily="18" charset="0"/>
              </a:rPr>
              <a:t>млн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 м</a:t>
            </a:r>
            <a:r>
              <a:rPr lang="ru-RU" sz="2000" b="1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algn="just">
              <a:defRPr/>
            </a:pP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u="sng" dirty="0" smtClean="0">
                <a:latin typeface="Times New Roman" pitchFamily="18" charset="0"/>
                <a:cs typeface="Times New Roman" pitchFamily="18" charset="0"/>
              </a:rPr>
              <a:t>Гипс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залегает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неглубоко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(150-400 м),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на западе </a:t>
            </a:r>
            <a:r>
              <a:rPr lang="ru-RU" sz="2000" b="1" dirty="0" err="1" smtClean="0">
                <a:latin typeface="Times New Roman" pitchFamily="18" charset="0"/>
                <a:cs typeface="Times New Roman" pitchFamily="18" charset="0"/>
              </a:rPr>
              <a:t>Припятского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прогиба.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Добыча 1 </a:t>
            </a:r>
            <a:r>
              <a:rPr lang="ru-RU" sz="2000" b="1" dirty="0" err="1" smtClean="0">
                <a:latin typeface="Times New Roman" pitchFamily="18" charset="0"/>
                <a:cs typeface="Times New Roman" pitchFamily="18" charset="0"/>
              </a:rPr>
              <a:t>млн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 т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в год.</a:t>
            </a: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929058" y="6489700"/>
            <a:ext cx="5078413" cy="3683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85720" y="357166"/>
            <a:ext cx="8572560" cy="614366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857224" y="428604"/>
            <a:ext cx="7715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solidFill>
                  <a:srgbClr val="000000"/>
                </a:solidFill>
                <a:ea typeface="Times New Roman" pitchFamily="18" charset="0"/>
                <a:cs typeface="Arial" charset="0"/>
              </a:rPr>
              <a:t>Естественный строительный камень</a:t>
            </a:r>
            <a:r>
              <a:rPr lang="ru-RU" dirty="0" smtClean="0">
                <a:solidFill>
                  <a:srgbClr val="000000"/>
                </a:solidFill>
                <a:ea typeface="Times New Roman" pitchFamily="18" charset="0"/>
                <a:cs typeface="Arial" charset="0"/>
              </a:rPr>
              <a:t>(</a:t>
            </a:r>
            <a:r>
              <a:rPr lang="ru-RU" b="1" dirty="0" smtClean="0">
                <a:solidFill>
                  <a:srgbClr val="000000"/>
                </a:solidFill>
                <a:ea typeface="Times New Roman" pitchFamily="18" charset="0"/>
                <a:cs typeface="Arial" charset="0"/>
              </a:rPr>
              <a:t>Микашевичи) </a:t>
            </a:r>
            <a:endParaRPr lang="ru-RU" dirty="0"/>
          </a:p>
        </p:txBody>
      </p:sp>
      <p:pic>
        <p:nvPicPr>
          <p:cNvPr id="68610" name="Picture 2" descr="Города Беларуси и их специфика торговли: Микашевичи. : Новости :: Бизнес лидер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857232"/>
            <a:ext cx="4214842" cy="2571768"/>
          </a:xfrm>
          <a:prstGeom prst="rect">
            <a:avLst/>
          </a:prstGeom>
          <a:noFill/>
        </p:spPr>
      </p:pic>
      <p:pic>
        <p:nvPicPr>
          <p:cNvPr id="68612" name="Picture 4" descr="20 Июль 2011 Путешествия по Беларуси и окрестностям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6" y="857232"/>
            <a:ext cx="4071966" cy="2571768"/>
          </a:xfrm>
          <a:prstGeom prst="rect">
            <a:avLst/>
          </a:prstGeom>
          <a:noFill/>
        </p:spPr>
      </p:pic>
      <p:sp>
        <p:nvSpPr>
          <p:cNvPr id="6" name="Прямоугольник 5"/>
          <p:cNvSpPr/>
          <p:nvPr/>
        </p:nvSpPr>
        <p:spPr>
          <a:xfrm>
            <a:off x="1643042" y="3500438"/>
            <a:ext cx="6000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>
                <a:solidFill>
                  <a:srgbClr val="000000"/>
                </a:solidFill>
                <a:ea typeface="Times New Roman" pitchFamily="18" charset="0"/>
                <a:cs typeface="Arial" charset="0"/>
              </a:rPr>
              <a:t>облицовочный материал</a:t>
            </a:r>
            <a:r>
              <a:rPr lang="ru-RU" dirty="0" smtClean="0">
                <a:solidFill>
                  <a:srgbClr val="000000"/>
                </a:solidFill>
                <a:ea typeface="Times New Roman" pitchFamily="18" charset="0"/>
                <a:cs typeface="Arial" charset="0"/>
              </a:rPr>
              <a:t> (Карьер Надежды). </a:t>
            </a:r>
            <a:endParaRPr lang="ru-RU" dirty="0"/>
          </a:p>
        </p:txBody>
      </p:sp>
      <p:pic>
        <p:nvPicPr>
          <p:cNvPr id="7" name="Picture 2" descr="C:\Documents and Settings\Анатолий\Рабочий стол\Техногенный рельеф\Техногенно-преобразованные ландшафты РБ Микашевический разрез. Добыча строительного материала1.jpg"/>
          <p:cNvPicPr>
            <a:picLocks noChangeAspect="1" noChangeArrowheads="1"/>
          </p:cNvPicPr>
          <p:nvPr/>
        </p:nvPicPr>
        <p:blipFill>
          <a:blip r:embed="rId4"/>
          <a:srcRect l="9375" t="12782" r="6226" b="5206"/>
          <a:stretch>
            <a:fillRect/>
          </a:stretch>
        </p:blipFill>
        <p:spPr>
          <a:xfrm>
            <a:off x="2500298" y="3857628"/>
            <a:ext cx="4572032" cy="2512873"/>
          </a:xfrm>
          <a:prstGeom prst="rect">
            <a:avLst/>
          </a:prstGeom>
        </p:spPr>
      </p:pic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3929058" y="6489700"/>
            <a:ext cx="5078413" cy="3683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285720" y="285728"/>
            <a:ext cx="8572560" cy="614366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357158" y="3643314"/>
            <a:ext cx="8429684" cy="270829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indent="450850" algn="just" eaLnBrk="0" hangingPunct="0"/>
            <a:r>
              <a:rPr lang="ru-RU" sz="2400" b="1" u="sng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Террикон </a:t>
            </a:r>
            <a:r>
              <a:rPr lang="ru-RU" sz="2400" b="1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 конусообразный отвал отходов обогащения. Объем террикона достигает нескольких миллионов м</a:t>
            </a:r>
            <a:r>
              <a:rPr lang="ru-RU" sz="2400" b="1" baseline="300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3</a:t>
            </a:r>
            <a:r>
              <a:rPr lang="ru-RU" sz="2400" b="1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 высота - 100 м и больше, площадь -десятки га. </a:t>
            </a:r>
            <a:endParaRPr lang="ru-RU" sz="2400" b="1" dirty="0"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indent="450850" algn="just" eaLnBrk="0" hangingPunct="0"/>
            <a:r>
              <a:rPr lang="ru-RU" sz="2400" b="1" u="sng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Отвал</a:t>
            </a:r>
            <a:r>
              <a:rPr lang="ru-RU" sz="2400" b="1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- насыпь, образуемая в результате размещения пустой породы на специально отведенных площадях. </a:t>
            </a:r>
            <a:endParaRPr lang="ru-RU" sz="2400" b="1" dirty="0"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indent="450850" algn="just" eaLnBrk="0" hangingPunct="0"/>
            <a:r>
              <a:rPr lang="ru-RU" sz="2400" b="1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В результате открытой добычи полезных ископаемых образуются </a:t>
            </a:r>
            <a:r>
              <a:rPr lang="ru-RU" sz="2400" b="1" i="1" u="sng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карьеры</a:t>
            </a:r>
            <a:r>
              <a:rPr lang="ru-RU" sz="2400" b="1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глубиной более 500 м;</a:t>
            </a:r>
            <a:endParaRPr lang="ru-RU" sz="2400" b="1" dirty="0"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71472" y="357166"/>
            <a:ext cx="8143932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sz="2400" b="1" i="1" dirty="0" smtClean="0">
                <a:latin typeface="Times New Roman" pitchFamily="18" charset="0"/>
                <a:cs typeface="Times New Roman" pitchFamily="18" charset="0"/>
              </a:rPr>
              <a:t>Основные экологические проблемы добычи в Беларуси </a:t>
            </a:r>
            <a:endParaRPr lang="ru-RU" sz="2400" dirty="0"/>
          </a:p>
        </p:txBody>
      </p:sp>
      <p:pic>
        <p:nvPicPr>
          <p:cNvPr id="70658" name="Picture 2" descr="Белорусы заряжают воду музыкой - BBC Russian - Общество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857232"/>
            <a:ext cx="4714908" cy="2857520"/>
          </a:xfrm>
          <a:prstGeom prst="rect">
            <a:avLst/>
          </a:prstGeom>
          <a:noFill/>
        </p:spPr>
      </p:pic>
      <p:pic>
        <p:nvPicPr>
          <p:cNvPr id="70660" name="Picture 4" descr="Сходы, крушения, катастрофы и прочие неприятности - Страница 143 - Форум Trainsim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43504" y="857232"/>
            <a:ext cx="3429024" cy="2852948"/>
          </a:xfrm>
          <a:prstGeom prst="rect">
            <a:avLst/>
          </a:prstGeom>
          <a:noFill/>
        </p:spPr>
      </p:pic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3929058" y="6489700"/>
            <a:ext cx="5078413" cy="3683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85720" y="357166"/>
            <a:ext cx="8572560" cy="6072230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1643042" y="571480"/>
            <a:ext cx="6429773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Виды топлива, их состав и теплота сгорания</a:t>
            </a:r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57158" y="1142984"/>
            <a:ext cx="835824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850" algn="just"/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В качестве единицы измерения в государствах СНГ принята   1 тонна     условного     топлива    (</a:t>
            </a:r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т.у.т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.). </a:t>
            </a:r>
          </a:p>
          <a:p>
            <a:pPr algn="just"/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За условное принято такое топливо, при сгорании 1 кг которого   выделяется      29308    кДж  или 7000 ккал энергии ( что соответствует калорийности 1 кг каменного угля).   (1кал=4,19 Дж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Прямоугольник 5"/>
          <p:cNvSpPr>
            <a:spLocks noChangeArrowheads="1"/>
          </p:cNvSpPr>
          <p:nvPr/>
        </p:nvSpPr>
        <p:spPr bwMode="auto">
          <a:xfrm>
            <a:off x="357158" y="3429000"/>
            <a:ext cx="8429684" cy="2954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450850" algn="just"/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За рубежом   применяется  идентичная единица измерения – тонна условного топлива в нефтяном эквиваленте   или    тонна   нефтяного  эквивалента (т.н.э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.),</a:t>
            </a:r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spcBef>
                <a:spcPts val="1200"/>
              </a:spcBef>
            </a:pP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1 т.н.э. = 41,86*10</a:t>
            </a:r>
            <a:r>
              <a:rPr lang="ru-RU" sz="2400" b="1" baseline="30000" dirty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 Дж. </a:t>
            </a:r>
          </a:p>
          <a:p>
            <a:pPr algn="just"/>
            <a:endParaRPr lang="ru-RU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При 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сжигании 1 кг каменного угля можно получить 8 кВт·ч электроэнергии, а при расходе 1 кг ядерного топлива вырабатывается   23 млн. кВт·ч    электроэнергии.</a:t>
            </a: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929058" y="6489700"/>
            <a:ext cx="5078413" cy="3683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3857620" y="6489700"/>
            <a:ext cx="5078413" cy="3683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14282" y="142852"/>
            <a:ext cx="8715436" cy="6357982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/>
        </p:nvGraphicFramePr>
        <p:xfrm>
          <a:off x="357158" y="214290"/>
          <a:ext cx="8501091" cy="6426001"/>
        </p:xfrm>
        <a:graphic>
          <a:graphicData uri="http://schemas.openxmlformats.org/drawingml/2006/table">
            <a:tbl>
              <a:tblPr/>
              <a:tblGrid>
                <a:gridCol w="5968756"/>
                <a:gridCol w="2532335"/>
              </a:tblGrid>
              <a:tr h="757932">
                <a:tc>
                  <a:txBody>
                    <a:bodyPr/>
                    <a:lstStyle/>
                    <a:p>
                      <a:pPr marL="0" marR="0" lvl="0" indent="449263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топливо</a:t>
                      </a:r>
                    </a:p>
                  </a:txBody>
                  <a:tcPr marL="15708" marR="1570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449263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Калорийность</a:t>
                      </a:r>
                    </a:p>
                    <a:p>
                      <a:pPr marL="0" marR="0" lvl="0" indent="449263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ккал/кг</a:t>
                      </a:r>
                      <a:endParaRPr kumimoji="0" lang="ru-R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L="15708" marR="1570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78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Нефть</a:t>
                      </a:r>
                    </a:p>
                  </a:txBody>
                  <a:tcPr marL="15708" marR="1570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449263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9100-10000</a:t>
                      </a:r>
                    </a:p>
                  </a:txBody>
                  <a:tcPr marL="15708" marR="1570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36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Бензин</a:t>
                      </a:r>
                    </a:p>
                  </a:txBody>
                  <a:tcPr marL="15708" marR="1570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449263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10500-11250</a:t>
                      </a:r>
                    </a:p>
                  </a:txBody>
                  <a:tcPr marL="15708" marR="1570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36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Каменный уголь</a:t>
                      </a:r>
                    </a:p>
                  </a:txBody>
                  <a:tcPr marL="15708" marR="1570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449263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7000-8600</a:t>
                      </a:r>
                    </a:p>
                  </a:txBody>
                  <a:tcPr marL="15708" marR="1570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36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Антрацит</a:t>
                      </a:r>
                    </a:p>
                  </a:txBody>
                  <a:tcPr marL="15708" marR="1570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449263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7800-8000</a:t>
                      </a:r>
                    </a:p>
                  </a:txBody>
                  <a:tcPr marL="15708" marR="1570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36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Бурый уголь</a:t>
                      </a:r>
                    </a:p>
                  </a:txBody>
                  <a:tcPr marL="15708" marR="1570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449263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2500-6000</a:t>
                      </a:r>
                    </a:p>
                  </a:txBody>
                  <a:tcPr marL="15708" marR="1570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36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Кокс</a:t>
                      </a:r>
                    </a:p>
                  </a:txBody>
                  <a:tcPr marL="15708" marR="1570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449263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6300-7500</a:t>
                      </a:r>
                    </a:p>
                  </a:txBody>
                  <a:tcPr marL="15708" marR="1570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36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Горючие сланцы</a:t>
                      </a:r>
                    </a:p>
                  </a:txBody>
                  <a:tcPr marL="15708" marR="1570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449263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1750-3600</a:t>
                      </a:r>
                    </a:p>
                  </a:txBody>
                  <a:tcPr marL="15708" marR="1570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36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Торф</a:t>
                      </a:r>
                    </a:p>
                  </a:txBody>
                  <a:tcPr marL="15708" marR="1570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449263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2500-3500</a:t>
                      </a:r>
                    </a:p>
                  </a:txBody>
                  <a:tcPr marL="15708" marR="1570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922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Дрова сухие</a:t>
                      </a:r>
                    </a:p>
                  </a:txBody>
                  <a:tcPr marL="15708" marR="1570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449263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2000-2500</a:t>
                      </a:r>
                    </a:p>
                  </a:txBody>
                  <a:tcPr marL="15708" marR="1570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27096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Природный газ(1 тыс.м</a:t>
                      </a:r>
                      <a:r>
                        <a:rPr kumimoji="0" lang="ru-RU" sz="24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3</a:t>
                      </a:r>
                      <a:r>
                        <a:rPr kumimoji="0" 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) </a:t>
                      </a:r>
                      <a:endParaRPr kumimoji="0" lang="ru-R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L="15708" marR="1570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449263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8500-9350</a:t>
                      </a:r>
                    </a:p>
                  </a:txBody>
                  <a:tcPr marL="15708" marR="1570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471439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Попутный (</a:t>
                      </a: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charset="0"/>
                        </a:rPr>
                        <a:t>получают при добыче нефти)</a:t>
                      </a: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 и сжиженный газ (</a:t>
                      </a: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charset="0"/>
                        </a:rPr>
                        <a:t>получают при первичной переработке нефти и попутных газов)</a:t>
                      </a:r>
                      <a:endParaRPr kumimoji="0" lang="ru-RU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L="15708" marR="1570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449263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11700-17000</a:t>
                      </a:r>
                    </a:p>
                  </a:txBody>
                  <a:tcPr marL="15708" marR="1570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857620" y="6489700"/>
            <a:ext cx="5078413" cy="3683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smtClean="0">
                <a:solidFill>
                  <a:srgbClr val="000000"/>
                </a:solidFill>
                <a:latin typeface="Garamond" pitchFamily="18" charset="0"/>
              </a:rPr>
              <a:t>Кирвель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85720" y="357166"/>
            <a:ext cx="8572560" cy="614366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1785918" y="500042"/>
            <a:ext cx="5143536" cy="49244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sz="2600" b="1" dirty="0" smtClean="0">
                <a:latin typeface="Times New Roman" pitchFamily="18" charset="0"/>
                <a:cs typeface="Times New Roman" pitchFamily="18" charset="0"/>
              </a:rPr>
              <a:t>типы электростанций</a:t>
            </a:r>
            <a:endParaRPr lang="ru-RU" sz="2600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28596" y="1214422"/>
            <a:ext cx="8286808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600" b="1" dirty="0" smtClean="0">
                <a:latin typeface="Times New Roman" pitchFamily="18" charset="0"/>
                <a:cs typeface="Times New Roman" pitchFamily="18" charset="0"/>
              </a:rPr>
              <a:t>Электрическая станция –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предприятие или установка, вырабатывающая электроэнергию путем преобразования других видов энергии.</a:t>
            </a:r>
            <a:r>
              <a:rPr lang="ru-RU" sz="2600" dirty="0" smtClean="0"/>
              <a:t> 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Вырабатывают электрическую и тепловую энергию для нужд народного хозяйства страны и коммунально-бытового обслуживания.</a:t>
            </a:r>
            <a:endParaRPr lang="ru-RU" sz="2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71472" y="3571876"/>
            <a:ext cx="8072494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В зависимости от источника энергии различают:</a:t>
            </a:r>
          </a:p>
          <a:p>
            <a:pPr lvl="0">
              <a:buFont typeface="Wingdings" pitchFamily="2" charset="2"/>
              <a:buChar char="ü"/>
            </a:pP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тепловые электростанции (ТЭС);</a:t>
            </a:r>
          </a:p>
          <a:p>
            <a:pPr lvl="0">
              <a:buFont typeface="Wingdings" pitchFamily="2" charset="2"/>
              <a:buChar char="ü"/>
            </a:pP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гидроэлектрические станции (ГЭС);</a:t>
            </a:r>
          </a:p>
          <a:p>
            <a:pPr lvl="0">
              <a:buFont typeface="Wingdings" pitchFamily="2" charset="2"/>
              <a:buChar char="ü"/>
            </a:pP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гидроресурсные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станции (ГРЭС);</a:t>
            </a:r>
          </a:p>
          <a:p>
            <a:pPr lvl="0">
              <a:buFont typeface="Wingdings" pitchFamily="2" charset="2"/>
              <a:buChar char="ü"/>
            </a:pP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атомные станции (АЭС) и др.</a:t>
            </a:r>
            <a:endParaRPr lang="ru-RU" sz="2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857620" y="6489700"/>
            <a:ext cx="5078413" cy="3683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рямоугольник 22"/>
          <p:cNvSpPr/>
          <p:nvPr/>
        </p:nvSpPr>
        <p:spPr>
          <a:xfrm>
            <a:off x="285720" y="214290"/>
            <a:ext cx="8572560" cy="6357982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357158" y="285728"/>
            <a:ext cx="835824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850" algn="just"/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К </a:t>
            </a:r>
            <a:r>
              <a:rPr lang="ru-RU" sz="2200" b="1" dirty="0" smtClean="0">
                <a:latin typeface="Times New Roman" pitchFamily="18" charset="0"/>
                <a:cs typeface="Times New Roman" pitchFamily="18" charset="0"/>
              </a:rPr>
              <a:t>тепловым электрическим стан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циям относятся  конденсационные электростанции (КЭС) и теплоэлектроцентрали (ТЭЦ). используется органическое топливо и не вырабатывается тепловой энергии наряду с электрической. ТЭЦ работают также на органическом топливе, но в отличие от КЭС наряду с электроэнергией производят горячую воду и пар для нужд теплофикации.</a:t>
            </a:r>
            <a:r>
              <a:rPr lang="ru-RU" sz="2400" dirty="0" smtClean="0"/>
              <a:t>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Вырабатывается около 66–68% энергии.</a:t>
            </a:r>
            <a:endParaRPr lang="ru-RU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57158" y="2643182"/>
            <a:ext cx="842968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На этих станциях могут применяться различные виды топливных ресурсов: твёрдые: угли и горючие сланцы, жидкие: мазут, дизельное и газотурбинное топливо и газообразные: природный газ – наиболее экологически чистое энергетическое топливо.</a:t>
            </a:r>
            <a:endParaRPr lang="ru-RU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8596" y="4057233"/>
            <a:ext cx="835824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       Достоинства:				Недостатки:</a:t>
            </a:r>
          </a:p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– быстро строятся, дешевизна;  – Работают на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невозабновимых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ресурсах;</a:t>
            </a:r>
          </a:p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– разнообразное сырьё;               – Дают много отходов (загрязнения ОС):</a:t>
            </a:r>
          </a:p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– способность вырабатывать      – Режим работы меняется медленно (для </a:t>
            </a:r>
          </a:p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электроэнергию без сезонных	</a:t>
            </a:r>
            <a:r>
              <a:rPr lang="ru-RU" sz="2000" dirty="0" smtClean="0"/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разогрева котла необходимо 2-3 суток).</a:t>
            </a:r>
          </a:p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колебаний;		            – Энергия дорогая (для эксплуатации их</a:t>
            </a:r>
          </a:p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– КПД – 33%.                                   добычи и транспортировки топлива 			               требуется много людей</a:t>
            </a:r>
          </a:p>
          <a:p>
            <a:endParaRPr lang="ru-RU" dirty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 rot="5400000">
            <a:off x="2643968" y="5285594"/>
            <a:ext cx="2428098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428596" y="4071942"/>
            <a:ext cx="828680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rot="5400000">
            <a:off x="-785850" y="5286388"/>
            <a:ext cx="242889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428596" y="6500834"/>
            <a:ext cx="828680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 rot="5400000">
            <a:off x="7501752" y="5285594"/>
            <a:ext cx="242889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1"/>
          <p:cNvSpPr txBox="1">
            <a:spLocks noChangeArrowheads="1"/>
          </p:cNvSpPr>
          <p:nvPr/>
        </p:nvSpPr>
        <p:spPr bwMode="auto">
          <a:xfrm>
            <a:off x="3857620" y="6489700"/>
            <a:ext cx="5078413" cy="3683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smtClean="0">
                <a:solidFill>
                  <a:srgbClr val="000000"/>
                </a:solidFill>
                <a:latin typeface="Garamond" pitchFamily="18" charset="0"/>
              </a:rPr>
              <a:t>Кирвель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214282" y="285728"/>
            <a:ext cx="8643998" cy="6215106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428596" y="285728"/>
            <a:ext cx="835824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200" b="1" dirty="0" smtClean="0">
                <a:latin typeface="Times New Roman" pitchFamily="18" charset="0"/>
                <a:cs typeface="Times New Roman" pitchFamily="18" charset="0"/>
              </a:rPr>
              <a:t>Гидроэлектростанции. 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Используют энергию падающего потока воды. Эти станции могут быть установлены на реках с     использованием плотин, в море с использованием энергии морских волн и энергии приливов и отливов.</a:t>
            </a:r>
            <a:endParaRPr lang="ru-RU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28596" y="1571612"/>
            <a:ext cx="821537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На ГЭС вырабатывается около 17 % всей электроэнергии в мире.</a:t>
            </a:r>
            <a:endParaRPr lang="ru-RU" sz="22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/>
        </p:nvGraphicFramePr>
        <p:xfrm>
          <a:off x="357158" y="1928802"/>
          <a:ext cx="8358246" cy="4486121"/>
        </p:xfrm>
        <a:graphic>
          <a:graphicData uri="http://schemas.openxmlformats.org/drawingml/2006/table">
            <a:tbl>
              <a:tblPr/>
              <a:tblGrid>
                <a:gridCol w="4178687"/>
                <a:gridCol w="4179559"/>
              </a:tblGrid>
              <a:tr h="27988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b="1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Достоинства: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b="1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Недостатки: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3489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– высокий КПД – 92-94%</a:t>
                      </a:r>
                      <a:endParaRPr lang="ru-RU" sz="15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– экономичны, простота управления;</a:t>
                      </a:r>
                      <a:endParaRPr lang="ru-RU" sz="15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– обслуживает сравнительно немногочисленный персонал;</a:t>
                      </a:r>
                      <a:endParaRPr lang="ru-RU" sz="15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– маневренны при изменении нагрузки выработки электроэнергии;</a:t>
                      </a:r>
                      <a:endParaRPr lang="ru-RU" sz="15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– длительный срок эксплуатации (до 100 и более лет);</a:t>
                      </a:r>
                      <a:endParaRPr lang="ru-RU" sz="15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– низкая себестоимость электроэнергии;</a:t>
                      </a:r>
                      <a:endParaRPr lang="ru-RU" sz="15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– регулирует стоки</a:t>
                      </a:r>
                      <a:endParaRPr lang="ru-RU" sz="15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– плотина используется для транспортных связей между берегами</a:t>
                      </a:r>
                      <a:endParaRPr lang="ru-RU" sz="15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– около них образуются промышленные центры</a:t>
                      </a:r>
                      <a:endParaRPr lang="ru-RU" sz="15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– процесс выработки электроэнергии не сопровождается загрязнением </a:t>
                      </a:r>
                      <a:r>
                        <a:rPr lang="ru-RU" sz="1500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ОС</a:t>
                      </a:r>
                      <a:endParaRPr lang="ru-RU" sz="15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– Длительное и дорогое строительство (15-20 лет)</a:t>
                      </a:r>
                      <a:endParaRPr lang="ru-RU" sz="15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– Строительство сопровождается затоплением огромных площадей плодородных земель. В зоне затопления оказываются сотни деревень и даже городов</a:t>
                      </a:r>
                      <a:endParaRPr lang="ru-RU" sz="15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– Водохранилища изменяют речной сток, климат</a:t>
                      </a:r>
                      <a:endParaRPr lang="ru-RU" sz="15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– Вода в водохранилищах быстро загрязняется, так как идёт накопление отходов. Прошедшая через турбину   вода становится «мёртвой», поскольку в ней погибают микроорганизмы</a:t>
                      </a:r>
                      <a:endParaRPr lang="ru-RU" sz="15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– Проявление «капризности» по выбору места строительства</a:t>
                      </a:r>
                      <a:endParaRPr lang="ru-RU" sz="15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270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3857620" y="6489700"/>
            <a:ext cx="5078413" cy="3683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85720" y="357166"/>
            <a:ext cx="8501122" cy="6143668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571472" y="428604"/>
            <a:ext cx="807249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b="1" dirty="0" smtClean="0">
                <a:latin typeface="Times New Roman" pitchFamily="18" charset="0"/>
                <a:cs typeface="Times New Roman" pitchFamily="18" charset="0"/>
              </a:rPr>
              <a:t>Атомные электрические станции</a:t>
            </a:r>
            <a:r>
              <a:rPr lang="ru-RU" sz="2400" dirty="0" smtClean="0"/>
              <a:t> 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представляет собой</a:t>
            </a:r>
          </a:p>
          <a:p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разновидность тепловой электрической станции, где вместо котла</a:t>
            </a:r>
          </a:p>
          <a:p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используется ядерный реактор, основным назначением которого</a:t>
            </a:r>
          </a:p>
          <a:p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является выработка теплоты.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Вырабатывается около 14–15% энергии.</a:t>
            </a:r>
          </a:p>
          <a:p>
            <a:endParaRPr lang="ru-RU" sz="2200" b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/>
        </p:nvGraphicFramePr>
        <p:xfrm>
          <a:off x="571472" y="1928802"/>
          <a:ext cx="8001056" cy="4486656"/>
        </p:xfrm>
        <a:graphic>
          <a:graphicData uri="http://schemas.openxmlformats.org/drawingml/2006/table">
            <a:tbl>
              <a:tblPr/>
              <a:tblGrid>
                <a:gridCol w="4000110"/>
                <a:gridCol w="4000946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Достоинства: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b="1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Недостатки: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319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– на 20-30 тонн ядерного топлива АЭС работает несколько лет</a:t>
                      </a:r>
                      <a:endParaRPr lang="ru-RU" sz="16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– в высшей степени концентрированное и транспортабельное топливо;</a:t>
                      </a:r>
                      <a:endParaRPr lang="ru-RU" sz="16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– маневренность;</a:t>
                      </a:r>
                      <a:endParaRPr lang="ru-RU" sz="16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– размещение (там, где нужна электроэнергия, но нет других источников сырья (мало).;</a:t>
                      </a:r>
                      <a:endParaRPr lang="ru-RU" sz="16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–  КПД – 80%; </a:t>
                      </a:r>
                      <a:endParaRPr lang="ru-RU" sz="16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–  дешёвая электроэнергия;</a:t>
                      </a:r>
                      <a:endParaRPr lang="ru-RU" sz="16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–  работа станции не приводит к усилению парникового эффекта;</a:t>
                      </a:r>
                      <a:endParaRPr lang="ru-RU" sz="16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– процесс выработки электроэнергии не сопровождается загрязнением окружающей среды</a:t>
                      </a:r>
                      <a:endParaRPr lang="ru-RU" sz="16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– Длительное и дорогое строительство </a:t>
                      </a:r>
                      <a:endParaRPr lang="ru-RU" sz="16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– АЭС таят в себе большой разрушительный потенциал: крупная авария способна вывести из хозяйственного использования тысячи километров территории (Чернобыль).</a:t>
                      </a:r>
                      <a:endParaRPr lang="ru-RU" sz="16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– Проблема утилизации ядерного отработанного топлива в специальных могильниках</a:t>
                      </a:r>
                      <a:endParaRPr lang="ru-RU" sz="16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– Необходимость квалифицированного персонала </a:t>
                      </a:r>
                      <a:endParaRPr lang="ru-RU" sz="16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857620" y="6489700"/>
            <a:ext cx="5078413" cy="3683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ядроЭпсилон. Астрономический Блог Эпсилон. Астрономический Б…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28926" y="2143116"/>
            <a:ext cx="3429024" cy="3391519"/>
          </a:xfrm>
          <a:prstGeom prst="rect">
            <a:avLst/>
          </a:prstGeom>
          <a:noFill/>
        </p:spPr>
      </p:pic>
      <p:pic>
        <p:nvPicPr>
          <p:cNvPr id="1028" name="Picture 4" descr="Власти разрешат пользоваться недрами без аукционов, Министер…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357166"/>
            <a:ext cx="3226232" cy="2000264"/>
          </a:xfrm>
          <a:prstGeom prst="rect">
            <a:avLst/>
          </a:prstGeom>
          <a:noFill/>
        </p:spPr>
      </p:pic>
      <p:pic>
        <p:nvPicPr>
          <p:cNvPr id="1030" name="Picture 6" descr="Новости EastKorr - Восточный корреспондент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00430" y="357166"/>
            <a:ext cx="2571768" cy="1857388"/>
          </a:xfrm>
          <a:prstGeom prst="rect">
            <a:avLst/>
          </a:prstGeom>
          <a:noFill/>
        </p:spPr>
      </p:pic>
      <p:pic>
        <p:nvPicPr>
          <p:cNvPr id="1032" name="Picture 8" descr="У иностранных компаний появится доступ к российским недрам / Новости директору / Директору / Клерк.Ру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00760" y="357166"/>
            <a:ext cx="2801390" cy="2000264"/>
          </a:xfrm>
          <a:prstGeom prst="rect">
            <a:avLst/>
          </a:prstGeom>
          <a:noFill/>
        </p:spPr>
      </p:pic>
      <p:pic>
        <p:nvPicPr>
          <p:cNvPr id="1034" name="Picture 10" descr="http://im3-tub-by.yandex.net/i?id=e88c8914ecbebd6631752ba94023b00f-44-144&amp;n=2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5720" y="2357430"/>
            <a:ext cx="2714631" cy="1809754"/>
          </a:xfrm>
          <a:prstGeom prst="rect">
            <a:avLst/>
          </a:prstGeom>
          <a:noFill/>
        </p:spPr>
      </p:pic>
      <p:pic>
        <p:nvPicPr>
          <p:cNvPr id="1036" name="Picture 12" descr="Недра будут охранять активнее ТРК &quot;Елец&quot;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85720" y="4143380"/>
            <a:ext cx="2928958" cy="2357454"/>
          </a:xfrm>
          <a:prstGeom prst="rect">
            <a:avLst/>
          </a:prstGeom>
          <a:noFill/>
        </p:spPr>
      </p:pic>
      <p:pic>
        <p:nvPicPr>
          <p:cNvPr id="1038" name="Picture 14" descr="Мистика &quot; Страница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57950" y="2357430"/>
            <a:ext cx="2500330" cy="1768091"/>
          </a:xfrm>
          <a:prstGeom prst="rect">
            <a:avLst/>
          </a:prstGeom>
          <a:noFill/>
        </p:spPr>
      </p:pic>
      <p:pic>
        <p:nvPicPr>
          <p:cNvPr id="1040" name="Picture 16" descr="Форум Абхазии - Отдых в Абхазии - Отзывы туристов Страны Души - Апсны - Частные гостиницы - Новый 2014 сезон в Абхазии - Альбом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215075" y="4071942"/>
            <a:ext cx="2643206" cy="2428892"/>
          </a:xfrm>
          <a:prstGeom prst="rect">
            <a:avLst/>
          </a:prstGeom>
          <a:noFill/>
        </p:spPr>
      </p:pic>
      <p:pic>
        <p:nvPicPr>
          <p:cNvPr id="1042" name="Picture 18" descr="Chronos WoW Forum * Просмотр темы - Восстановление Скипетра …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214678" y="5286388"/>
            <a:ext cx="3061253" cy="1227719"/>
          </a:xfrm>
          <a:prstGeom prst="rect">
            <a:avLst/>
          </a:prstGeom>
          <a:noFill/>
        </p:spPr>
      </p:pic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3643306" y="6489700"/>
            <a:ext cx="50784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</a:rPr>
              <a:t> </a:t>
            </a:r>
            <a:r>
              <a:rPr lang="ru-RU" b="1" dirty="0" smtClean="0">
                <a:solidFill>
                  <a:srgbClr val="000000"/>
                </a:solidFill>
                <a:latin typeface="Garamond" pitchFamily="18" charset="0"/>
              </a:rPr>
              <a:t>Кирвель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285720" y="285728"/>
            <a:ext cx="8501122" cy="614366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4294967295"/>
          </p:nvPr>
        </p:nvSpPr>
        <p:spPr>
          <a:xfrm>
            <a:off x="285720" y="1428736"/>
            <a:ext cx="8501122" cy="5000660"/>
          </a:xfrm>
        </p:spPr>
        <p:txBody>
          <a:bodyPr>
            <a:normAutofit lnSpcReduction="10000"/>
          </a:bodyPr>
          <a:lstStyle/>
          <a:p>
            <a:pPr marL="0" indent="0" algn="just">
              <a:spcBef>
                <a:spcPts val="0"/>
              </a:spcBef>
              <a:defRPr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а) соблюдение установленного законодательством страны порядка предоставления недр в пользование и недопущение самовольного пользования недрами</a:t>
            </a:r>
          </a:p>
          <a:p>
            <a:pPr marL="0" indent="0" algn="just">
              <a:spcBef>
                <a:spcPts val="0"/>
              </a:spcBef>
              <a:defRPr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б) экономия ресурсов.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Каждый процент экономии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ресурсов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в 2-3 раза выгоднее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чем увеличение их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добычи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marL="0" indent="0" algn="just">
              <a:spcBef>
                <a:spcPts val="0"/>
              </a:spcBef>
              <a:defRPr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в)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вторичное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использование - утилизация металлолома. </a:t>
            </a:r>
          </a:p>
          <a:p>
            <a:pPr marL="0" indent="0" algn="just">
              <a:spcBef>
                <a:spcPts val="0"/>
              </a:spcBef>
              <a:buNone/>
              <a:defRPr/>
            </a:pP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1т стали из лома обходится в  20 раз дешевле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чем из руды;</a:t>
            </a:r>
          </a:p>
          <a:p>
            <a:pPr marL="0" indent="0" algn="just">
              <a:spcBef>
                <a:spcPts val="0"/>
              </a:spcBef>
              <a:defRPr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г) максимальное сокращение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потерь при транспортировке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0" algn="just">
              <a:spcBef>
                <a:spcPts val="0"/>
              </a:spcBef>
              <a:defRPr/>
            </a:pP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д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) полное и комплексное геологическое изучение недр, обеспечивающее достоверную оценку запасов полезных ископаемых</a:t>
            </a:r>
          </a:p>
          <a:p>
            <a:pPr marL="0" indent="0" algn="just">
              <a:spcBef>
                <a:spcPts val="0"/>
              </a:spcBef>
              <a:defRPr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е) наиболее полное извлечение при добыче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совместно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с основными и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попутных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компонентов;</a:t>
            </a:r>
          </a:p>
          <a:p>
            <a:pPr marL="0" indent="0" algn="just">
              <a:spcBef>
                <a:spcPts val="0"/>
              </a:spcBef>
              <a:defRPr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ж) охрана месторождений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от затопления, пожаров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0" algn="just">
              <a:spcBef>
                <a:spcPts val="0"/>
              </a:spcBef>
              <a:defRPr/>
            </a:pP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з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сокращение отходов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калийного производства до 10 %. </a:t>
            </a:r>
          </a:p>
          <a:p>
            <a:pPr marL="0" indent="0" algn="just">
              <a:spcBef>
                <a:spcPts val="0"/>
              </a:spcBef>
              <a:defRPr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и) поиск и разведка месторождений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нефти и газа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 подготовка к промышленному освоению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бурых углей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; оценка перспектив </a:t>
            </a:r>
            <a:r>
              <a:rPr lang="ru-RU" sz="2000" b="1" dirty="0" err="1" smtClean="0">
                <a:latin typeface="Times New Roman" pitchFamily="18" charset="0"/>
                <a:cs typeface="Times New Roman" pitchFamily="18" charset="0"/>
              </a:rPr>
              <a:t>алмазоносности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1538" y="357166"/>
            <a:ext cx="7358114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Основные пути рационального использования недр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57158" y="785794"/>
            <a:ext cx="84296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i="1" dirty="0" smtClean="0">
                <a:latin typeface="Times New Roman" pitchFamily="18" charset="0"/>
                <a:cs typeface="Times New Roman" pitchFamily="18" charset="0"/>
              </a:rPr>
              <a:t>Кодекс Республики Беларусь о недрах (1997 г.) определяет основные требования по рациональному использованию и охране недр, среди них</a:t>
            </a:r>
            <a:endParaRPr lang="ru-RU" sz="2000" b="1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4065587" y="6489700"/>
            <a:ext cx="5078413" cy="3683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 bwMode="auto">
          <a:xfrm>
            <a:off x="428596" y="857232"/>
            <a:ext cx="8340725" cy="53228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Живые недра земли, земля в разрезе, давление дезли, земная кора, строение земли, мантия, земное ядро, путь к земному ядру, вулканы, магма, вулканические бомбы, вращение ядра, вращение земли, толщина земной коры, наклон оси, базальтовые слои, материки, разломы в земной коре, кастровые разломы, тектонитовые плиты, платформы материковые платформы,движение континентов, купить рефират, купить дипломную работу, купить курсовую работу, купить курсовик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1071546"/>
            <a:ext cx="5357850" cy="5392920"/>
          </a:xfrm>
          <a:prstGeom prst="rect">
            <a:avLst/>
          </a:prstGeom>
          <a:noFill/>
        </p:spPr>
      </p:pic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71472" y="357166"/>
            <a:ext cx="78581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850" algn="ctr"/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Изменения параметров с глубиной </a:t>
            </a:r>
          </a:p>
          <a:p>
            <a:pPr indent="450850" algn="ctr"/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плотность вещества, сила тяжести, температуры и давления)</a:t>
            </a:r>
            <a:endParaRPr lang="ru-RU" sz="20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285720" y="357166"/>
            <a:ext cx="8572560" cy="614366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034" y="428604"/>
            <a:ext cx="828680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850"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Ценность 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недр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заключается в том, что они представляют собой источник полезных ископаемых, а также содержат запасы подземных, в том числе минеральных, вод, глубинное тепло, хранят памятники истории и культуры, выступают в качестве пространственного базиса для размещения различных объектов и сооружений, захоронения промышленных отходов, радиоактивных веществ и т. д.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434" name="Picture 2" descr="Недра земли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3143248"/>
            <a:ext cx="7215238" cy="3196841"/>
          </a:xfrm>
          <a:prstGeom prst="rect">
            <a:avLst/>
          </a:prstGeom>
          <a:noFill/>
        </p:spPr>
      </p:pic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ChangeArrowheads="1"/>
          </p:cNvSpPr>
          <p:nvPr/>
        </p:nvSpPr>
        <p:spPr bwMode="auto">
          <a:xfrm>
            <a:off x="357158" y="357166"/>
            <a:ext cx="8429684" cy="707886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Под общим понятием ресурсов 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понимаются любые источники получения человеком материальных благ. 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285720" y="1142984"/>
            <a:ext cx="8715436" cy="439737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Экологическая классификация природных ресурсов и явлений</a:t>
            </a:r>
            <a:endParaRPr kumimoji="0" lang="ru-RU" sz="2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285720" y="1643050"/>
          <a:ext cx="8429684" cy="4627619"/>
        </p:xfrm>
        <a:graphic>
          <a:graphicData uri="http://schemas.openxmlformats.org/drawingml/2006/table">
            <a:tbl>
              <a:tblPr/>
              <a:tblGrid>
                <a:gridCol w="2857040"/>
                <a:gridCol w="2786322"/>
                <a:gridCol w="2786322"/>
              </a:tblGrid>
              <a:tr h="7852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b="1" i="1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Неисчерпаемые</a:t>
                      </a:r>
                      <a:endParaRPr lang="ru-RU" sz="1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b="1" i="1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Исчерпаемые</a:t>
                      </a:r>
                      <a:endParaRPr lang="ru-RU" sz="1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44895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ru-RU" sz="18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b="1" i="1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Возобновляемые</a:t>
                      </a:r>
                      <a:r>
                        <a:rPr lang="ru-RU" sz="18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b="1" i="1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      невозобновляемые </a:t>
                      </a:r>
                      <a:endParaRPr lang="ru-RU" sz="1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</a:tr>
              <a:tr h="78520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b="1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Энергия солнца </a:t>
                      </a:r>
                      <a:endParaRPr lang="ru-RU" sz="1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b="1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Атмосферный воздух</a:t>
                      </a:r>
                      <a:endParaRPr lang="ru-RU" sz="1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b="1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Минеральное сырье или Полезные ископаемые </a:t>
                      </a:r>
                      <a:endParaRPr lang="ru-RU" sz="1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</a:tr>
              <a:tr h="78520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b="1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Энергия ветра </a:t>
                      </a:r>
                      <a:endParaRPr lang="ru-RU" sz="1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b="1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Водные ресурсы</a:t>
                      </a:r>
                      <a:endParaRPr lang="ru-RU" sz="1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ru-RU" sz="18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</a:tr>
              <a:tr h="78520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b="1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Энергия приливов и отливов </a:t>
                      </a:r>
                      <a:endParaRPr lang="ru-RU" sz="1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b="1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Земельные ресурсы</a:t>
                      </a:r>
                      <a:endParaRPr lang="ru-RU" sz="1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ru-RU" sz="18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</a:tr>
              <a:tr h="99704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b="1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Энергия земных недр </a:t>
                      </a:r>
                      <a:endParaRPr lang="ru-RU" sz="1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b="1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Биологические ресурсы             (растительный и животный мир) </a:t>
                      </a:r>
                      <a:endParaRPr lang="ru-RU" sz="1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ru-RU" sz="18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214282" y="142852"/>
            <a:ext cx="8643998" cy="6429420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785918" y="0"/>
            <a:ext cx="68580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Классификации  природных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ресурсов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14282" y="428605"/>
            <a:ext cx="8572560" cy="618630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Природная </a:t>
            </a:r>
            <a:r>
              <a:rPr lang="ru-RU" b="1" i="1" dirty="0">
                <a:latin typeface="Times New Roman" pitchFamily="18" charset="0"/>
                <a:cs typeface="Times New Roman" pitchFamily="18" charset="0"/>
              </a:rPr>
              <a:t>классификация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(по происхождению): геологические (минеральные – полезные ископаемые), водные, почвенные, растительные, животные (биологические), климатические, ресурсы энергии природных процессов (солнечное изучение, внутреннее тепло Земли, энергия ветра и т.п.). </a:t>
            </a:r>
            <a:br>
              <a:rPr lang="ru-RU" dirty="0">
                <a:latin typeface="Times New Roman" pitchFamily="18" charset="0"/>
                <a:cs typeface="Times New Roman" pitchFamily="18" charset="0"/>
              </a:rPr>
            </a:br>
            <a:r>
              <a:rPr lang="ru-RU" dirty="0"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ru-RU" b="1" i="1" dirty="0">
                <a:latin typeface="Times New Roman" pitchFamily="18" charset="0"/>
                <a:cs typeface="Times New Roman" pitchFamily="18" charset="0"/>
              </a:rPr>
              <a:t>По техническим возможностям эксплуатации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выделяют природные ресурсы: реальные – используемые при данном уровне развития производительных сил; потенциальные – установленные на основе теоретических расчетов и предварительных работ </a:t>
            </a:r>
            <a:br>
              <a:rPr lang="ru-RU" dirty="0">
                <a:latin typeface="Times New Roman" pitchFamily="18" charset="0"/>
                <a:cs typeface="Times New Roman" pitchFamily="18" charset="0"/>
              </a:rPr>
            </a:br>
            <a:r>
              <a:rPr lang="ru-RU" dirty="0">
                <a:latin typeface="Times New Roman" pitchFamily="18" charset="0"/>
                <a:cs typeface="Times New Roman" pitchFamily="18" charset="0"/>
              </a:rPr>
              <a:t>3. </a:t>
            </a:r>
            <a:r>
              <a:rPr lang="ru-RU" b="1" i="1" dirty="0">
                <a:latin typeface="Times New Roman" pitchFamily="18" charset="0"/>
                <a:cs typeface="Times New Roman" pitchFamily="18" charset="0"/>
              </a:rPr>
              <a:t>По экономической целесообразности и принципиальной возможности замены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природные ресурсы подразделяют на заменимые и незаменимые. </a:t>
            </a:r>
            <a:br>
              <a:rPr lang="ru-RU" dirty="0">
                <a:latin typeface="Times New Roman" pitchFamily="18" charset="0"/>
                <a:cs typeface="Times New Roman" pitchFamily="18" charset="0"/>
              </a:rPr>
            </a:br>
            <a:r>
              <a:rPr lang="ru-RU" dirty="0">
                <a:latin typeface="Times New Roman" pitchFamily="18" charset="0"/>
                <a:cs typeface="Times New Roman" pitchFamily="18" charset="0"/>
              </a:rPr>
              <a:t>4. </a:t>
            </a:r>
            <a:r>
              <a:rPr lang="ru-RU" b="1" i="1" dirty="0">
                <a:latin typeface="Times New Roman" pitchFamily="18" charset="0"/>
                <a:cs typeface="Times New Roman" pitchFamily="18" charset="0"/>
              </a:rPr>
              <a:t>По экономическому значению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полезные ископаемые делятся на балансовые, эксплуатация которых целесообразна в данный момент, и забалансовые, эксплуатация которых нецелесообразна из-за низкого содержания полезного вещества, большой глубины залегания, особенностей условий работы и др., но которые в перспективе могут разрабатываться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                                    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dirty="0">
                <a:latin typeface="Times New Roman" pitchFamily="18" charset="0"/>
                <a:cs typeface="Times New Roman" pitchFamily="18" charset="0"/>
              </a:rPr>
            </a:br>
            <a:r>
              <a:rPr lang="ru-RU" dirty="0">
                <a:latin typeface="Times New Roman" pitchFamily="18" charset="0"/>
                <a:cs typeface="Times New Roman" pitchFamily="18" charset="0"/>
              </a:rPr>
              <a:t>5. </a:t>
            </a:r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По их Хозяйственной роли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(направлению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и видам хозяйственного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использования) ресурсы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промышленного и сельскохозяйственного производства. </a:t>
            </a:r>
            <a:br>
              <a:rPr lang="ru-RU" dirty="0">
                <a:latin typeface="Times New Roman" pitchFamily="18" charset="0"/>
                <a:cs typeface="Times New Roman" pitchFamily="18" charset="0"/>
              </a:rPr>
            </a:br>
            <a:r>
              <a:rPr lang="ru-RU" dirty="0">
                <a:latin typeface="Times New Roman" pitchFamily="18" charset="0"/>
                <a:cs typeface="Times New Roman" pitchFamily="18" charset="0"/>
              </a:rPr>
              <a:t>6. </a:t>
            </a:r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Рыночная (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характер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торговли природным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сырьем)</a:t>
            </a:r>
          </a:p>
          <a:p>
            <a:pPr algn="just"/>
            <a:r>
              <a:rPr lang="ru-RU" dirty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ресурсы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, имеющие стратегическое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значение (урановые руды и др),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-ресурсы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, имеющие широкое экспортное значение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(приток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валютных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поступлений)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(нефть, алмазы, золото и др.); 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ресурсы внутреннего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рынка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преп. каф. </a:t>
            </a:r>
            <a:r>
              <a:rPr lang="ru-RU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ИПиЭ</a:t>
            </a:r>
            <a:r>
              <a:rPr lang="ru-RU" dirty="0" smtClean="0">
                <a:solidFill>
                  <a:srgbClr val="000000"/>
                </a:solidFill>
                <a:latin typeface="Garamond" pitchFamily="18" charset="0"/>
              </a:rPr>
              <a:t>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Аспект">
  <a:themeElements>
    <a:clrScheme name="Другая 3">
      <a:dk1>
        <a:sysClr val="windowText" lastClr="000000"/>
      </a:dk1>
      <a:lt1>
        <a:srgbClr val="F2E47A"/>
      </a:lt1>
      <a:dk2>
        <a:srgbClr val="000000"/>
      </a:dk2>
      <a:lt2>
        <a:srgbClr val="EAEBDE"/>
      </a:lt2>
      <a:accent1>
        <a:srgbClr val="000000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Аспект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548</TotalTime>
  <Words>3389</Words>
  <Application>Microsoft Office PowerPoint</Application>
  <PresentationFormat>Экран (4:3)</PresentationFormat>
  <Paragraphs>409</Paragraphs>
  <Slides>51</Slides>
  <Notes>11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51</vt:i4>
      </vt:variant>
    </vt:vector>
  </HeadingPairs>
  <TitlesOfParts>
    <vt:vector size="53" baseType="lpstr">
      <vt:lpstr>Аспект</vt:lpstr>
      <vt:lpstr>Слайд</vt:lpstr>
      <vt:lpstr>«БЕЗОПАСНОСТЬ ЖИЗНЕДЕЯТЕЛЬНОСТИ ЧЕЛОВЕКА (БЖЧ</vt:lpstr>
      <vt:lpstr>Слайд 2</vt:lpstr>
      <vt:lpstr>План занятия: 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Группы полезных ископаемых</vt:lpstr>
      <vt:lpstr>Слайд 15</vt:lpstr>
      <vt:lpstr>Слайд 16</vt:lpstr>
      <vt:lpstr>  По степени достоверности определения запасов они разделяются на категории.  </vt:lpstr>
      <vt:lpstr>Категория пригодности полезных ископаемых</vt:lpstr>
      <vt:lpstr>Слайд 19</vt:lpstr>
      <vt:lpstr>Слайд 20</vt:lpstr>
      <vt:lpstr>Слайд 21</vt:lpstr>
      <vt:lpstr>Запасы и добыча нефти в мире и в отдельных его регионах и странах</vt:lpstr>
      <vt:lpstr>Слайд 23</vt:lpstr>
      <vt:lpstr>Слайд 24</vt:lpstr>
      <vt:lpstr>Слайд 25</vt:lpstr>
      <vt:lpstr>Гигантские и уникальные нефтяные месторождения Персидского залива</vt:lpstr>
      <vt:lpstr>Слайд 27</vt:lpstr>
      <vt:lpstr>Слайд 28</vt:lpstr>
      <vt:lpstr>Слайд 29</vt:lpstr>
      <vt:lpstr>Слайд 30</vt:lpstr>
      <vt:lpstr>Слайд 31</vt:lpstr>
      <vt:lpstr>Слайд 32</vt:lpstr>
      <vt:lpstr>Слайд 33</vt:lpstr>
      <vt:lpstr>Слайд 34</vt:lpstr>
      <vt:lpstr>Слайд 35</vt:lpstr>
      <vt:lpstr>Слайд 36</vt:lpstr>
      <vt:lpstr>Слайд 37</vt:lpstr>
      <vt:lpstr>Слайд 38</vt:lpstr>
      <vt:lpstr>Слайд 39</vt:lpstr>
      <vt:lpstr>Слайд 40</vt:lpstr>
      <vt:lpstr>Слайд 41</vt:lpstr>
      <vt:lpstr>Слайд 42</vt:lpstr>
      <vt:lpstr>Слайд 43</vt:lpstr>
      <vt:lpstr>Слайд 44</vt:lpstr>
      <vt:lpstr>Слайд 45</vt:lpstr>
      <vt:lpstr>Слайд 46</vt:lpstr>
      <vt:lpstr>Слайд 47</vt:lpstr>
      <vt:lpstr>Слайд 48</vt:lpstr>
      <vt:lpstr>Слайд 49</vt:lpstr>
      <vt:lpstr>Слайд 50</vt:lpstr>
      <vt:lpstr>Слайд 51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«БЕЗОПАСНОСТЬ ЖИЗНЕДЕЯТЕЛЬНОСТИ ЧЕЛОВЕКА (БЖЧ</dc:title>
  <dc:creator>user</dc:creator>
  <cp:lastModifiedBy>user</cp:lastModifiedBy>
  <cp:revision>57</cp:revision>
  <dcterms:created xsi:type="dcterms:W3CDTF">2014-10-09T19:15:21Z</dcterms:created>
  <dcterms:modified xsi:type="dcterms:W3CDTF">2017-10-06T23:37:32Z</dcterms:modified>
</cp:coreProperties>
</file>